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9BD78-E0DF-4A73-AC20-2F9306093E0F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CA33-6947-44D6-8571-7C6C696992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9BD78-E0DF-4A73-AC20-2F9306093E0F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CA33-6947-44D6-8571-7C6C696992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9BD78-E0DF-4A73-AC20-2F9306093E0F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CA33-6947-44D6-8571-7C6C696992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9BD78-E0DF-4A73-AC20-2F9306093E0F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CA33-6947-44D6-8571-7C6C696992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9BD78-E0DF-4A73-AC20-2F9306093E0F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CA33-6947-44D6-8571-7C6C696992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9BD78-E0DF-4A73-AC20-2F9306093E0F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CA33-6947-44D6-8571-7C6C696992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9BD78-E0DF-4A73-AC20-2F9306093E0F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CA33-6947-44D6-8571-7C6C696992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9BD78-E0DF-4A73-AC20-2F9306093E0F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CA33-6947-44D6-8571-7C6C696992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9BD78-E0DF-4A73-AC20-2F9306093E0F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CA33-6947-44D6-8571-7C6C696992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9BD78-E0DF-4A73-AC20-2F9306093E0F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CA33-6947-44D6-8571-7C6C696992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9BD78-E0DF-4A73-AC20-2F9306093E0F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CA33-6947-44D6-8571-7C6C696992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9BD78-E0DF-4A73-AC20-2F9306093E0F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5CA33-6947-44D6-8571-7C6C696992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52400"/>
            <a:ext cx="845820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7200" b="1" dirty="0" err="1" smtClean="0">
                <a:solidFill>
                  <a:srgbClr val="FF0000"/>
                </a:solidFill>
                <a:latin typeface="Shivaji01" pitchFamily="2" charset="0"/>
              </a:rPr>
              <a:t>AaQauinak</a:t>
            </a:r>
            <a:r>
              <a:rPr lang="en-US" sz="7200" b="1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  <a:latin typeface="Shivaji01" pitchFamily="2" charset="0"/>
              </a:rPr>
              <a:t>vyavasqaapna</a:t>
            </a:r>
            <a:r>
              <a:rPr lang="en-US" sz="7200" b="1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  <a:latin typeface="Shivaji01" pitchFamily="2" charset="0"/>
              </a:rPr>
              <a:t>pQdtI</a:t>
            </a:r>
            <a:r>
              <a:rPr lang="en-US" sz="6000" b="1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endParaRPr lang="en-US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Shivaji01" pitchFamily="2" charset="0"/>
            </a:endParaRPr>
          </a:p>
          <a:p>
            <a:pPr algn="ctr"/>
            <a:endParaRPr lang="en-US" sz="1600" b="1" dirty="0"/>
          </a:p>
          <a:p>
            <a:pPr algn="ctr"/>
            <a:endParaRPr lang="mr-IN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en-US" sz="2800" b="1" dirty="0" smtClean="0">
              <a:solidFill>
                <a:srgbClr val="7030A0"/>
              </a:solidFill>
            </a:endParaRPr>
          </a:p>
          <a:p>
            <a:pPr algn="ctr"/>
            <a:endParaRPr lang="en-US" sz="2800" b="1" dirty="0" smtClean="0">
              <a:solidFill>
                <a:srgbClr val="7030A0"/>
              </a:solidFill>
            </a:endParaRPr>
          </a:p>
          <a:p>
            <a:pPr algn="ctr"/>
            <a:endParaRPr lang="en-US" sz="2800" b="1" dirty="0">
              <a:solidFill>
                <a:srgbClr val="7030A0"/>
              </a:solidFill>
            </a:endParaRPr>
          </a:p>
          <a:p>
            <a:pPr algn="ctr"/>
            <a:endParaRPr lang="en-US" sz="2400" dirty="0" smtClean="0"/>
          </a:p>
          <a:p>
            <a:pPr algn="ctr"/>
            <a:endParaRPr lang="mr-IN" sz="2400" dirty="0"/>
          </a:p>
          <a:p>
            <a:pPr algn="ctr"/>
            <a:endParaRPr lang="mr-IN" sz="2800" b="1" dirty="0" smtClean="0"/>
          </a:p>
          <a:p>
            <a:pPr algn="ctr"/>
            <a:r>
              <a:rPr lang="mr-IN" sz="2800" b="1" dirty="0" smtClean="0"/>
              <a:t>प्रा</a:t>
            </a:r>
            <a:r>
              <a:rPr lang="mr-IN" sz="2800" b="1" dirty="0"/>
              <a:t>.</a:t>
            </a:r>
            <a:r>
              <a:rPr lang="en-US" sz="2800" b="1" dirty="0"/>
              <a:t> </a:t>
            </a:r>
            <a:r>
              <a:rPr lang="mr-IN" sz="2800" b="1" dirty="0"/>
              <a:t>डॉ. </a:t>
            </a:r>
            <a:r>
              <a:rPr lang="mr-IN" sz="2800" b="1" dirty="0" smtClean="0"/>
              <a:t>शोभा अरुण पौडमल</a:t>
            </a:r>
            <a:endParaRPr lang="mr-IN" sz="2800" b="1" dirty="0"/>
          </a:p>
          <a:p>
            <a:r>
              <a:rPr lang="mr-IN" sz="2800" dirty="0"/>
              <a:t>		</a:t>
            </a:r>
            <a:r>
              <a:rPr lang="en-US" sz="2800" dirty="0" smtClean="0"/>
              <a:t>		</a:t>
            </a:r>
            <a:r>
              <a:rPr lang="en-US" sz="2000" dirty="0" smtClean="0"/>
              <a:t>M. Com.(Adv. Accountancy), </a:t>
            </a:r>
          </a:p>
          <a:p>
            <a:r>
              <a:rPr lang="en-US" sz="2000" dirty="0" smtClean="0"/>
              <a:t>				M. Com. (Adv. Statistics), </a:t>
            </a:r>
          </a:p>
          <a:p>
            <a:r>
              <a:rPr lang="en-US" sz="2000" dirty="0" smtClean="0"/>
              <a:t>				</a:t>
            </a:r>
            <a:r>
              <a:rPr lang="en-US" sz="2000" dirty="0" err="1" smtClean="0"/>
              <a:t>Ph.D</a:t>
            </a:r>
            <a:r>
              <a:rPr lang="en-US" sz="2000" dirty="0" smtClean="0"/>
              <a:t>, G. D. C. &amp; A., M. B. A.</a:t>
            </a:r>
            <a:endParaRPr lang="mr-IN" sz="2800" dirty="0"/>
          </a:p>
          <a:p>
            <a:pPr algn="ctr"/>
            <a:endParaRPr lang="mr-IN" sz="2400" dirty="0" smtClean="0"/>
          </a:p>
          <a:p>
            <a:pPr algn="ctr"/>
            <a:endParaRPr lang="mr-IN" sz="600" dirty="0"/>
          </a:p>
          <a:p>
            <a:pPr algn="ctr"/>
            <a:r>
              <a:rPr lang="en-US" dirty="0" smtClean="0"/>
              <a:t>NIGHT COLLEGE OF ARTS AND COMMERCE, ICHALKARANJI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0" y="5687568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3810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mr-IN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प्रकरण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mr-IN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क्रमांक-१</a:t>
            </a:r>
            <a:endParaRPr lang="en-US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hivaji01" pitchFamily="2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8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saMpUNa</a:t>
            </a:r>
            <a:r>
              <a:rPr lang="en-US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------ </a:t>
            </a:r>
            <a:r>
              <a:rPr lang="en-US" sz="8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gauNava</a:t>
            </a:r>
            <a:r>
              <a:rPr lang="en-US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&lt;</a:t>
            </a:r>
            <a:r>
              <a:rPr lang="en-US" sz="8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aa</a:t>
            </a:r>
            <a:r>
              <a:rPr lang="en-US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 </a:t>
            </a:r>
            <a:r>
              <a:rPr lang="en-US" sz="8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vyavasqaapna</a:t>
            </a:r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/>
            </a:r>
            <a:b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</a:br>
            <a:r>
              <a:rPr lang="en-US" sz="28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( Total Quality Management : </a:t>
            </a:r>
            <a:r>
              <a:rPr lang="en-US" sz="28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TQM</a:t>
            </a:r>
            <a:r>
              <a:rPr lang="en-US" sz="28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)</a:t>
            </a:r>
            <a:endParaRPr kumimoji="0" lang="en-US" sz="3600" b="1" i="0" u="none" strike="noStrike" kern="120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/>
              <a:uLnTx/>
              <a:uFillTx/>
              <a:latin typeface="Shivaji01" pitchFamily="2" charset="0"/>
              <a:ea typeface="+mj-ea"/>
              <a:cs typeface="+mj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971800" y="2819400"/>
            <a:ext cx="4038600" cy="91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8000" b="1" i="0" u="none" strike="noStrike" kern="1200" cap="none" spc="0" normalizeH="0" baseline="0" noProof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Shivaji01" pitchFamily="2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Shivaji01" pitchFamily="2" charset="0"/>
              </a:rPr>
              <a:t>8. kma-caa</a:t>
            </a:r>
            <a:r>
              <a:rPr lang="en-US" dirty="0" smtClean="0">
                <a:latin typeface="Shivaji01"/>
              </a:rPr>
              <a:t>¹yaaMcyaa </a:t>
            </a:r>
            <a:r>
              <a:rPr lang="en-US" dirty="0" err="1" smtClean="0">
                <a:latin typeface="Shivaji01"/>
              </a:rPr>
              <a:t>manaatIla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BaItI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dUr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kra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mhNajao</a:t>
            </a:r>
            <a:r>
              <a:rPr lang="en-US" dirty="0" smtClean="0">
                <a:latin typeface="Shivaji01"/>
              </a:rPr>
              <a:t> to </a:t>
            </a:r>
            <a:r>
              <a:rPr lang="en-US" dirty="0" err="1" smtClean="0">
                <a:latin typeface="Shivaji01"/>
              </a:rPr>
              <a:t>AiQak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pirNaamakarkpNao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kamao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krtIla</a:t>
            </a:r>
            <a:r>
              <a:rPr lang="en-US" dirty="0" smtClean="0">
                <a:latin typeface="Shivaji01"/>
              </a:rPr>
              <a:t>.</a:t>
            </a:r>
          </a:p>
          <a:p>
            <a:r>
              <a:rPr lang="en-US" dirty="0" smtClean="0">
                <a:latin typeface="Shivaji01"/>
              </a:rPr>
              <a:t>9. </a:t>
            </a:r>
            <a:r>
              <a:rPr lang="en-US" dirty="0" err="1" smtClean="0">
                <a:latin typeface="Shivaji01"/>
              </a:rPr>
              <a:t>ivaBaagaatIla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ivaiBanna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ADqaLo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naYT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k$na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saaMiGak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Baavanaa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vaaZvaa</a:t>
            </a:r>
            <a:r>
              <a:rPr lang="en-US" dirty="0" smtClean="0">
                <a:latin typeface="Shivaji01"/>
              </a:rPr>
              <a:t>.</a:t>
            </a:r>
          </a:p>
          <a:p>
            <a:r>
              <a:rPr lang="en-US" dirty="0" smtClean="0">
                <a:latin typeface="Shivaji01"/>
              </a:rPr>
              <a:t>10. ]%</a:t>
            </a:r>
            <a:r>
              <a:rPr lang="en-US" dirty="0" err="1" smtClean="0">
                <a:latin typeface="Shivaji01"/>
              </a:rPr>
              <a:t>padkta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vaaZIbaabat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va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SaUnyadaoYaabaabat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GaaoYaNaa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BaDkta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Aqavaa</a:t>
            </a:r>
            <a:r>
              <a:rPr lang="en-US" dirty="0" smtClean="0">
                <a:latin typeface="Shivaji01"/>
              </a:rPr>
              <a:t> ]</a:t>
            </a:r>
            <a:r>
              <a:rPr lang="en-US" dirty="0" err="1" smtClean="0">
                <a:latin typeface="Shivaji01"/>
              </a:rPr>
              <a:t>i_YT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inaiScatI</a:t>
            </a:r>
            <a:r>
              <a:rPr lang="en-US" dirty="0" smtClean="0">
                <a:latin typeface="Shivaji01"/>
              </a:rPr>
              <a:t> [.</a:t>
            </a:r>
            <a:r>
              <a:rPr lang="en-US" dirty="0" err="1" smtClean="0">
                <a:latin typeface="Shivaji01"/>
              </a:rPr>
              <a:t>gaaoYTIMcao</a:t>
            </a:r>
            <a:r>
              <a:rPr lang="en-US" dirty="0" smtClean="0">
                <a:latin typeface="Shivaji01"/>
              </a:rPr>
              <a:t> ]</a:t>
            </a:r>
            <a:r>
              <a:rPr lang="en-US" dirty="0" err="1" smtClean="0">
                <a:latin typeface="Shivaji01"/>
              </a:rPr>
              <a:t>ccaaTna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kra</a:t>
            </a:r>
            <a:r>
              <a:rPr lang="en-US" dirty="0" smtClean="0">
                <a:latin typeface="Shivaji01"/>
              </a:rPr>
              <a:t>.</a:t>
            </a:r>
          </a:p>
          <a:p>
            <a:r>
              <a:rPr lang="en-US" dirty="0" smtClean="0">
                <a:latin typeface="Shivaji01"/>
              </a:rPr>
              <a:t>11. ]</a:t>
            </a:r>
            <a:r>
              <a:rPr lang="en-US" dirty="0" err="1" smtClean="0">
                <a:latin typeface="Shivaji01"/>
              </a:rPr>
              <a:t>i_YTaMvdaro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vyavasqaapna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va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kamaabaabat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AByaaMSa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zrivaNyaacaI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pQdt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baMd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kra</a:t>
            </a:r>
            <a:r>
              <a:rPr lang="en-US" dirty="0" smtClean="0">
                <a:latin typeface="Shivaji01"/>
              </a:rPr>
              <a:t>.</a:t>
            </a:r>
          </a:p>
          <a:p>
            <a:r>
              <a:rPr lang="en-US" dirty="0" smtClean="0">
                <a:latin typeface="Shivaji01"/>
              </a:rPr>
              <a:t>12. </a:t>
            </a:r>
            <a:r>
              <a:rPr lang="en-US" dirty="0" err="1" smtClean="0">
                <a:latin typeface="Shivaji01"/>
              </a:rPr>
              <a:t>gauNa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maUlyaaMkna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pQdtI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baMd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k$na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gauNava</a:t>
            </a:r>
            <a:r>
              <a:rPr lang="en-US" dirty="0" smtClean="0">
                <a:latin typeface="Shivaji01"/>
              </a:rPr>
              <a:t>&lt;</a:t>
            </a:r>
            <a:r>
              <a:rPr lang="en-US" dirty="0" err="1" smtClean="0">
                <a:latin typeface="Shivaji01"/>
              </a:rPr>
              <a:t>aobaabat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jabaabadarIcao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sva$p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badlaa</a:t>
            </a:r>
            <a:r>
              <a:rPr lang="en-US" dirty="0" smtClean="0">
                <a:latin typeface="Shivaji01"/>
              </a:rPr>
              <a:t>.</a:t>
            </a:r>
          </a:p>
          <a:p>
            <a:r>
              <a:rPr lang="en-US" dirty="0" smtClean="0">
                <a:latin typeface="Shivaji01"/>
              </a:rPr>
              <a:t>13. </a:t>
            </a:r>
            <a:r>
              <a:rPr lang="en-US" dirty="0" err="1" smtClean="0">
                <a:latin typeface="Shivaji01"/>
              </a:rPr>
              <a:t>svayaMivakasa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va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iSaxaNa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kaya-k`ma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rabaivaNao</a:t>
            </a:r>
            <a:r>
              <a:rPr lang="en-US" dirty="0" smtClean="0">
                <a:latin typeface="Shivaji01"/>
              </a:rPr>
              <a:t>.</a:t>
            </a:r>
          </a:p>
          <a:p>
            <a:r>
              <a:rPr lang="en-US" dirty="0" smtClean="0">
                <a:latin typeface="Shivaji01"/>
              </a:rPr>
              <a:t>14. </a:t>
            </a:r>
            <a:r>
              <a:rPr lang="en-US" dirty="0" err="1" smtClean="0">
                <a:latin typeface="Shivaji01"/>
              </a:rPr>
              <a:t>saMpUNa</a:t>
            </a:r>
            <a:r>
              <a:rPr lang="en-US" dirty="0" smtClean="0">
                <a:latin typeface="Shivaji01"/>
              </a:rPr>
              <a:t>- $</a:t>
            </a:r>
            <a:r>
              <a:rPr lang="en-US" dirty="0" err="1" smtClean="0">
                <a:latin typeface="Shivaji01"/>
              </a:rPr>
              <a:t>paMtrasaazI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savaa-Mnaa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sahBaagaI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k$na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Gyaa</a:t>
            </a:r>
            <a:r>
              <a:rPr lang="en-US" dirty="0" smtClean="0">
                <a:latin typeface="Shivaji01"/>
              </a:rPr>
              <a:t>.</a:t>
            </a:r>
            <a:endParaRPr lang="en-US" dirty="0">
              <a:latin typeface="Shivaji01" pitchFamily="2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2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/>
              </a:rPr>
              <a:t>£ </a:t>
            </a:r>
            <a:r>
              <a:rPr lang="en-US" sz="6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/>
              </a:rPr>
              <a:t>jaaosaof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/>
              </a:rPr>
              <a:t> </a:t>
            </a:r>
            <a:r>
              <a:rPr lang="en-US" sz="6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/>
              </a:rPr>
              <a:t>jaur^na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/>
              </a:rPr>
              <a:t> </a:t>
            </a:r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( Joseph </a:t>
            </a:r>
            <a:r>
              <a:rPr lang="en-US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Juran</a:t>
            </a:r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)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A </a:t>
            </a:r>
            <a:r>
              <a:rPr lang="en-US" sz="4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/>
              </a:rPr>
              <a:t>£ </a:t>
            </a:r>
            <a:r>
              <a:rPr lang="en-US" sz="40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/>
              </a:rPr>
              <a:t>gauNava</a:t>
            </a:r>
            <a:r>
              <a:rPr lang="en-US" sz="4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/>
              </a:rPr>
              <a:t>&lt;</a:t>
            </a:r>
            <a:r>
              <a:rPr lang="en-US" sz="40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/>
              </a:rPr>
              <a:t>aa</a:t>
            </a:r>
            <a:r>
              <a:rPr lang="en-US" sz="4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/>
              </a:rPr>
              <a:t> </a:t>
            </a:r>
            <a:r>
              <a:rPr lang="en-US" sz="40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/>
              </a:rPr>
              <a:t>i~saU~I</a:t>
            </a:r>
            <a:r>
              <a:rPr lang="en-US" sz="4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/>
              </a:rPr>
              <a:t> </a:t>
            </a:r>
            <a:r>
              <a:rPr lang="en-US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( Quality </a:t>
            </a:r>
            <a:r>
              <a:rPr lang="en-US" sz="20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Triology</a:t>
            </a:r>
            <a:r>
              <a:rPr lang="en-US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40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ba</a:t>
            </a:r>
            <a:r>
              <a:rPr lang="en-US" sz="4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/>
              </a:rPr>
              <a:t>£ </a:t>
            </a:r>
            <a:r>
              <a:rPr lang="en-US" sz="40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/>
              </a:rPr>
              <a:t>gauNava</a:t>
            </a:r>
            <a:r>
              <a:rPr lang="en-US" sz="4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/>
              </a:rPr>
              <a:t>&lt;</a:t>
            </a:r>
            <a:r>
              <a:rPr lang="en-US" sz="40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/>
              </a:rPr>
              <a:t>aa</a:t>
            </a:r>
            <a:r>
              <a:rPr lang="en-US" sz="4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/>
              </a:rPr>
              <a:t> </a:t>
            </a:r>
            <a:r>
              <a:rPr lang="en-US" sz="40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/>
              </a:rPr>
              <a:t>sauQaarNaocao</a:t>
            </a:r>
            <a:r>
              <a:rPr lang="en-US" sz="4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/>
              </a:rPr>
              <a:t> </a:t>
            </a:r>
            <a:r>
              <a:rPr lang="en-US" sz="40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/>
              </a:rPr>
              <a:t>dha</a:t>
            </a:r>
            <a:r>
              <a:rPr lang="en-US" sz="4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/>
              </a:rPr>
              <a:t> </a:t>
            </a:r>
            <a:r>
              <a:rPr lang="en-US" sz="40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/>
              </a:rPr>
              <a:t>TPpo</a:t>
            </a:r>
            <a:r>
              <a:rPr lang="en-US" sz="4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/>
              </a:rPr>
              <a:t> </a:t>
            </a:r>
            <a:r>
              <a:rPr lang="en-US" sz="1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( Ten Steps of Quality Improvement)</a:t>
            </a: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1.gauNava&lt;</a:t>
            </a:r>
            <a:r>
              <a:rPr lang="en-US" dirty="0" err="1" smtClean="0">
                <a:latin typeface="Shivaji01" pitchFamily="2" charset="0"/>
              </a:rPr>
              <a:t>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sauQaarNaosaazI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garja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saMQaI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yaabaabat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jaaNaIva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inamaa</a:t>
            </a:r>
            <a:r>
              <a:rPr lang="en-US" dirty="0" smtClean="0">
                <a:latin typeface="Shivaji01" pitchFamily="2" charset="0"/>
              </a:rPr>
              <a:t>-Na </a:t>
            </a:r>
            <a:r>
              <a:rPr lang="en-US" dirty="0" err="1" smtClean="0">
                <a:latin typeface="Shivaji01" pitchFamily="2" charset="0"/>
              </a:rPr>
              <a:t>kra</a:t>
            </a:r>
            <a:r>
              <a:rPr lang="en-US" dirty="0" smtClean="0">
                <a:latin typeface="Shivaji01" pitchFamily="2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2. </a:t>
            </a:r>
            <a:r>
              <a:rPr lang="en-US" dirty="0" err="1" smtClean="0">
                <a:latin typeface="Shivaji01" pitchFamily="2" charset="0"/>
              </a:rPr>
              <a:t>gauNava</a:t>
            </a:r>
            <a:r>
              <a:rPr lang="en-US" dirty="0" smtClean="0">
                <a:latin typeface="Shivaji01" pitchFamily="2" charset="0"/>
              </a:rPr>
              <a:t>&lt;</a:t>
            </a:r>
            <a:r>
              <a:rPr lang="en-US" dirty="0" err="1" smtClean="0">
                <a:latin typeface="Shivaji01" pitchFamily="2" charset="0"/>
              </a:rPr>
              <a:t>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sauQaarNaocaI</a:t>
            </a:r>
            <a:r>
              <a:rPr lang="en-US" dirty="0" smtClean="0">
                <a:latin typeface="Shivaji01" pitchFamily="2" charset="0"/>
              </a:rPr>
              <a:t> ]</a:t>
            </a:r>
            <a:r>
              <a:rPr lang="en-US" dirty="0" err="1" smtClean="0">
                <a:latin typeface="Shivaji01" pitchFamily="2" charset="0"/>
              </a:rPr>
              <a:t>i_YTo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inaiScat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kra</a:t>
            </a:r>
            <a:r>
              <a:rPr lang="en-US" dirty="0" smtClean="0">
                <a:latin typeface="Shivaji01" pitchFamily="2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3. </a:t>
            </a:r>
            <a:r>
              <a:rPr lang="en-US" dirty="0" err="1" smtClean="0">
                <a:latin typeface="Shivaji01" pitchFamily="2" charset="0"/>
              </a:rPr>
              <a:t>hI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gauNava</a:t>
            </a:r>
            <a:r>
              <a:rPr lang="en-US" dirty="0" smtClean="0">
                <a:latin typeface="Shivaji01" pitchFamily="2" charset="0"/>
              </a:rPr>
              <a:t>&lt;</a:t>
            </a:r>
            <a:r>
              <a:rPr lang="en-US" dirty="0" err="1" smtClean="0">
                <a:latin typeface="Shivaji01" pitchFamily="2" charset="0"/>
              </a:rPr>
              <a:t>aa</a:t>
            </a:r>
            <a:r>
              <a:rPr lang="en-US" dirty="0" smtClean="0">
                <a:latin typeface="Shivaji01" pitchFamily="2" charset="0"/>
              </a:rPr>
              <a:t> ]</a:t>
            </a:r>
            <a:r>
              <a:rPr lang="en-US" dirty="0" err="1" smtClean="0">
                <a:latin typeface="Shivaji01" pitchFamily="2" charset="0"/>
              </a:rPr>
              <a:t>i_YTo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saaQaNyaasaazI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saMGaTna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kra</a:t>
            </a:r>
            <a:r>
              <a:rPr lang="en-US" dirty="0" smtClean="0">
                <a:latin typeface="Shivaji01" pitchFamily="2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4. </a:t>
            </a:r>
            <a:r>
              <a:rPr lang="en-US" dirty="0" err="1" smtClean="0">
                <a:latin typeface="Shivaji01" pitchFamily="2" charset="0"/>
              </a:rPr>
              <a:t>gauNava</a:t>
            </a:r>
            <a:r>
              <a:rPr lang="en-US" dirty="0" smtClean="0">
                <a:latin typeface="Shivaji01" pitchFamily="2" charset="0"/>
              </a:rPr>
              <a:t>&lt;</a:t>
            </a:r>
            <a:r>
              <a:rPr lang="en-US" dirty="0" err="1" smtClean="0">
                <a:latin typeface="Shivaji01" pitchFamily="2" charset="0"/>
              </a:rPr>
              <a:t>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sauQaarNaobaabat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saMpUNa</a:t>
            </a:r>
            <a:r>
              <a:rPr lang="en-US" dirty="0" smtClean="0">
                <a:latin typeface="Shivaji01" pitchFamily="2" charset="0"/>
              </a:rPr>
              <a:t>- </a:t>
            </a:r>
            <a:r>
              <a:rPr lang="en-US" dirty="0" err="1" smtClean="0">
                <a:latin typeface="Shivaji01" pitchFamily="2" charset="0"/>
              </a:rPr>
              <a:t>saMGaTnaomaQyao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p`iSaxaNa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kaya-k`ma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rabavaa</a:t>
            </a:r>
            <a:r>
              <a:rPr lang="en-US" dirty="0" smtClean="0">
                <a:latin typeface="Shivaji01" pitchFamily="2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5. </a:t>
            </a:r>
            <a:r>
              <a:rPr lang="en-US" dirty="0" err="1" smtClean="0">
                <a:latin typeface="Shivaji01" pitchFamily="2" charset="0"/>
              </a:rPr>
              <a:t>samasyaa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saaoDivaNyaasaazI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yaaogya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p`klp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Amalaat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AaNaa</a:t>
            </a:r>
            <a:r>
              <a:rPr lang="en-US" dirty="0" smtClean="0">
                <a:latin typeface="Shivaji01" pitchFamily="2" charset="0"/>
              </a:rPr>
              <a:t>.</a:t>
            </a:r>
          </a:p>
          <a:p>
            <a:pPr>
              <a:buNone/>
            </a:pPr>
            <a:endParaRPr lang="en-US" dirty="0">
              <a:latin typeface="Shivaji01" pitchFamily="2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9436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Shivaji01" pitchFamily="2" charset="0"/>
              </a:rPr>
              <a:t>6. </a:t>
            </a:r>
            <a:r>
              <a:rPr lang="en-US" dirty="0" err="1" smtClean="0">
                <a:latin typeface="Shivaji01" pitchFamily="2" charset="0"/>
              </a:rPr>
              <a:t>gauNava</a:t>
            </a:r>
            <a:r>
              <a:rPr lang="en-US" dirty="0" smtClean="0">
                <a:latin typeface="Shivaji01" pitchFamily="2" charset="0"/>
              </a:rPr>
              <a:t>&lt;</a:t>
            </a:r>
            <a:r>
              <a:rPr lang="en-US" dirty="0" err="1" smtClean="0">
                <a:latin typeface="Shivaji01" pitchFamily="2" charset="0"/>
              </a:rPr>
              <a:t>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sauQaarNaocyaa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kayaa-cao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p`klpaMcao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p`gatI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Ahvaala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maagavaa</a:t>
            </a:r>
            <a:r>
              <a:rPr lang="en-US" dirty="0" smtClean="0">
                <a:latin typeface="Shivaji01" pitchFamily="2" charset="0"/>
              </a:rPr>
              <a:t>.</a:t>
            </a:r>
          </a:p>
          <a:p>
            <a:r>
              <a:rPr lang="en-US" dirty="0" smtClean="0">
                <a:latin typeface="Shivaji01" pitchFamily="2" charset="0"/>
              </a:rPr>
              <a:t>7. </a:t>
            </a:r>
            <a:r>
              <a:rPr lang="en-US" dirty="0" err="1" smtClean="0">
                <a:latin typeface="Shivaji01" pitchFamily="2" charset="0"/>
              </a:rPr>
              <a:t>gauNava</a:t>
            </a:r>
            <a:r>
              <a:rPr lang="en-US" dirty="0" smtClean="0">
                <a:latin typeface="Shivaji01" pitchFamily="2" charset="0"/>
              </a:rPr>
              <a:t>&lt;</a:t>
            </a:r>
            <a:r>
              <a:rPr lang="en-US" dirty="0" err="1" smtClean="0">
                <a:latin typeface="Shivaji01" pitchFamily="2" charset="0"/>
              </a:rPr>
              <a:t>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sauQaarNaocyaa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kayaa-k`maat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yaSa</a:t>
            </a:r>
            <a:r>
              <a:rPr lang="en-US" dirty="0" smtClean="0">
                <a:latin typeface="Shivaji01" pitchFamily="2" charset="0"/>
              </a:rPr>
              <a:t> imaLivaNaa</a:t>
            </a:r>
            <a:r>
              <a:rPr lang="en-US" dirty="0" smtClean="0">
                <a:latin typeface="Shivaji01"/>
              </a:rPr>
              <a:t>¹yaa </a:t>
            </a:r>
            <a:r>
              <a:rPr lang="en-US" dirty="0" err="1" smtClean="0">
                <a:latin typeface="Shivaji01"/>
              </a:rPr>
              <a:t>va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Apoixat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kamaigarI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kolaolyaa</a:t>
            </a:r>
            <a:r>
              <a:rPr lang="en-US" dirty="0" smtClean="0">
                <a:latin typeface="Shivaji01"/>
              </a:rPr>
              <a:t> kma-caa¹yaaMnaa </a:t>
            </a:r>
            <a:r>
              <a:rPr lang="en-US" dirty="0" err="1" smtClean="0">
                <a:latin typeface="Shivaji01"/>
              </a:rPr>
              <a:t>yaaogya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p`karo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maanyata</a:t>
            </a:r>
            <a:r>
              <a:rPr lang="en-US" dirty="0" smtClean="0">
                <a:latin typeface="Shivaji01"/>
              </a:rPr>
              <a:t> Va.</a:t>
            </a:r>
          </a:p>
          <a:p>
            <a:r>
              <a:rPr lang="en-US" dirty="0" smtClean="0">
                <a:latin typeface="Shivaji01"/>
              </a:rPr>
              <a:t>8. </a:t>
            </a:r>
            <a:r>
              <a:rPr lang="en-US" dirty="0" err="1" smtClean="0">
                <a:latin typeface="Shivaji01"/>
              </a:rPr>
              <a:t>gauNava</a:t>
            </a:r>
            <a:r>
              <a:rPr lang="en-US" dirty="0" smtClean="0">
                <a:latin typeface="Shivaji01"/>
              </a:rPr>
              <a:t>&lt;</a:t>
            </a:r>
            <a:r>
              <a:rPr lang="en-US" dirty="0" err="1" smtClean="0">
                <a:latin typeface="Shivaji01"/>
              </a:rPr>
              <a:t>aa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sauQaarNaocaa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kaya-k`maamauLo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imaLalaolyaa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filataMcaI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saMbaMiQataMnaa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maaihtI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Va</a:t>
            </a:r>
            <a:endParaRPr lang="en-US" dirty="0" smtClean="0">
              <a:latin typeface="Shivaji01"/>
            </a:endParaRPr>
          </a:p>
          <a:p>
            <a:r>
              <a:rPr lang="en-US" dirty="0" smtClean="0">
                <a:latin typeface="Shivaji01"/>
              </a:rPr>
              <a:t>9. </a:t>
            </a:r>
            <a:r>
              <a:rPr lang="en-US" dirty="0" err="1" smtClean="0">
                <a:latin typeface="Shivaji01"/>
              </a:rPr>
              <a:t>gauNava</a:t>
            </a:r>
            <a:r>
              <a:rPr lang="en-US" dirty="0" smtClean="0">
                <a:latin typeface="Shivaji01"/>
              </a:rPr>
              <a:t>&lt;</a:t>
            </a:r>
            <a:r>
              <a:rPr lang="en-US" dirty="0" err="1" smtClean="0">
                <a:latin typeface="Shivaji01"/>
              </a:rPr>
              <a:t>aa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sauQaarNaocaa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kaya-k`ma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yaaogya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idSaonao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rabaivalaa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jaat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Aaho.yaacaI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tpasaNaI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kra</a:t>
            </a:r>
            <a:r>
              <a:rPr lang="en-US" dirty="0" smtClean="0">
                <a:latin typeface="Shivaji01"/>
              </a:rPr>
              <a:t>.</a:t>
            </a:r>
          </a:p>
          <a:p>
            <a:r>
              <a:rPr lang="en-US" dirty="0" smtClean="0">
                <a:latin typeface="Shivaji01"/>
              </a:rPr>
              <a:t>10. </a:t>
            </a:r>
            <a:r>
              <a:rPr lang="en-US" dirty="0" err="1" smtClean="0">
                <a:latin typeface="Shivaji01"/>
              </a:rPr>
              <a:t>gauNava</a:t>
            </a:r>
            <a:r>
              <a:rPr lang="en-US" dirty="0" smtClean="0">
                <a:latin typeface="Shivaji01"/>
              </a:rPr>
              <a:t>&lt;</a:t>
            </a:r>
            <a:r>
              <a:rPr lang="en-US" dirty="0" err="1" smtClean="0">
                <a:latin typeface="Shivaji01"/>
              </a:rPr>
              <a:t>aa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sauQaarNaa</a:t>
            </a:r>
            <a:r>
              <a:rPr lang="en-US" dirty="0" smtClean="0">
                <a:latin typeface="Shivaji01"/>
              </a:rPr>
              <a:t> ha </a:t>
            </a:r>
            <a:r>
              <a:rPr lang="en-US" dirty="0" err="1" smtClean="0">
                <a:latin typeface="Shivaji01"/>
              </a:rPr>
              <a:t>Aaplyaa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kMpnaImaiQala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inayaimat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pQdtIcaa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Baaga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Asalyaap`maaNao</a:t>
            </a:r>
            <a:r>
              <a:rPr lang="en-US" dirty="0" smtClean="0">
                <a:latin typeface="Shivaji01"/>
              </a:rPr>
              <a:t> %</a:t>
            </a:r>
            <a:r>
              <a:rPr lang="en-US" dirty="0" err="1" smtClean="0">
                <a:latin typeface="Shivaji01"/>
              </a:rPr>
              <a:t>yaa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sauQaarNaa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kaya-k`maacaI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yaaogya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gatI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raKa</a:t>
            </a:r>
            <a:r>
              <a:rPr lang="en-US" dirty="0" smtClean="0">
                <a:latin typeface="Shivaji01"/>
              </a:rPr>
              <a:t>.</a:t>
            </a:r>
          </a:p>
          <a:p>
            <a:r>
              <a:rPr lang="en-US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/>
              </a:rPr>
              <a:t>k£ </a:t>
            </a:r>
            <a:r>
              <a:rPr lang="en-US" sz="44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/>
              </a:rPr>
              <a:t>kMpnaIBar</a:t>
            </a:r>
            <a:r>
              <a:rPr lang="en-US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/>
              </a:rPr>
              <a:t> </a:t>
            </a:r>
            <a:r>
              <a:rPr lang="en-US" sz="44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/>
              </a:rPr>
              <a:t>gauNava</a:t>
            </a:r>
            <a:r>
              <a:rPr lang="en-US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/>
              </a:rPr>
              <a:t>&lt;</a:t>
            </a:r>
            <a:r>
              <a:rPr lang="en-US" sz="44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/>
              </a:rPr>
              <a:t>aa</a:t>
            </a:r>
            <a:r>
              <a:rPr lang="en-US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/>
              </a:rPr>
              <a:t> </a:t>
            </a:r>
            <a:r>
              <a:rPr lang="en-US" sz="44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/>
              </a:rPr>
              <a:t>vyavasqaapna</a:t>
            </a:r>
            <a:r>
              <a:rPr lang="en-US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/>
              </a:rPr>
              <a:t> </a:t>
            </a:r>
            <a:r>
              <a:rPr lang="en-US" sz="44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/>
              </a:rPr>
              <a:t>saMklpnaa</a:t>
            </a:r>
            <a:r>
              <a:rPr lang="en-US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/>
              </a:rPr>
              <a:t>    </a:t>
            </a:r>
            <a:r>
              <a:rPr lang="en-US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(Concept of Company –wide Quality Management : CWQM Concept)</a:t>
            </a:r>
            <a:endParaRPr lang="en-US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Shivaji01" pitchFamily="2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13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Thank 						You </a:t>
            </a:r>
            <a:endParaRPr lang="en-US" sz="13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b="1" dirty="0" err="1" smtClean="0">
                <a:solidFill>
                  <a:srgbClr val="7030A0"/>
                </a:solidFill>
                <a:latin typeface="Shivaji01" pitchFamily="2" charset="0"/>
              </a:rPr>
              <a:t>P`aastaivak</a:t>
            </a:r>
            <a:r>
              <a:rPr lang="en-US" sz="8800" b="1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endParaRPr lang="en-US" sz="8800" b="1" dirty="0">
              <a:solidFill>
                <a:srgbClr val="7030A0"/>
              </a:solidFill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Shivaji01" pitchFamily="2" charset="0"/>
              </a:rPr>
              <a:t>jaagaitkIkrNa</a:t>
            </a:r>
            <a:r>
              <a:rPr lang="en-US" dirty="0" smtClean="0">
                <a:latin typeface="Shivaji01" pitchFamily="2" charset="0"/>
              </a:rPr>
              <a:t> ,]</a:t>
            </a:r>
            <a:r>
              <a:rPr lang="en-US" dirty="0" err="1" smtClean="0">
                <a:latin typeface="Shivaji01" pitchFamily="2" charset="0"/>
              </a:rPr>
              <a:t>darIkrNa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KajagaIkrNaacyaa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paSva-BaUmaIvar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spQaa</a:t>
            </a:r>
            <a:r>
              <a:rPr lang="en-US" dirty="0" smtClean="0">
                <a:latin typeface="Shivaji01" pitchFamily="2" charset="0"/>
              </a:rPr>
              <a:t>-%</a:t>
            </a:r>
            <a:r>
              <a:rPr lang="en-US" dirty="0" err="1" smtClean="0">
                <a:latin typeface="Shivaji01" pitchFamily="2" charset="0"/>
              </a:rPr>
              <a:t>mak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baajaarpozomaQyao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vastUcaI</a:t>
            </a:r>
            <a:r>
              <a:rPr lang="en-US" dirty="0" smtClean="0">
                <a:latin typeface="Shivaji01" pitchFamily="2" charset="0"/>
              </a:rPr>
              <a:t> ‘</a:t>
            </a:r>
            <a:r>
              <a:rPr lang="en-US" dirty="0" err="1" smtClean="0">
                <a:latin typeface="Shivaji01" pitchFamily="2" charset="0"/>
              </a:rPr>
              <a:t>gauNava</a:t>
            </a:r>
            <a:r>
              <a:rPr lang="en-US" dirty="0" smtClean="0">
                <a:latin typeface="Shivaji01" pitchFamily="2" charset="0"/>
              </a:rPr>
              <a:t>&lt;</a:t>
            </a:r>
            <a:r>
              <a:rPr lang="en-US" dirty="0" err="1" smtClean="0">
                <a:latin typeface="Shivaji01" pitchFamily="2" charset="0"/>
              </a:rPr>
              <a:t>aa</a:t>
            </a:r>
            <a:r>
              <a:rPr lang="en-US" dirty="0" smtClean="0">
                <a:latin typeface="Shivaji01" pitchFamily="2" charset="0"/>
              </a:rPr>
              <a:t>’ ha </a:t>
            </a:r>
            <a:r>
              <a:rPr lang="en-US" dirty="0" err="1" smtClean="0">
                <a:latin typeface="Shivaji01" pitchFamily="2" charset="0"/>
              </a:rPr>
              <a:t>prvalaIcaa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GaTk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banalaa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Aaho.maanavaI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jaIvanaamaQyao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vaaiNajya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xao~amaQyaosauQda</a:t>
            </a:r>
            <a:r>
              <a:rPr lang="en-US" dirty="0" smtClean="0">
                <a:latin typeface="Shivaji01" pitchFamily="2" charset="0"/>
              </a:rPr>
              <a:t> ‘</a:t>
            </a:r>
            <a:r>
              <a:rPr lang="en-US" dirty="0" err="1" smtClean="0">
                <a:latin typeface="Shivaji01" pitchFamily="2" charset="0"/>
              </a:rPr>
              <a:t>gauNava</a:t>
            </a:r>
            <a:r>
              <a:rPr lang="en-US" dirty="0" smtClean="0">
                <a:latin typeface="Shivaji01" pitchFamily="2" charset="0"/>
              </a:rPr>
              <a:t>&lt;</a:t>
            </a:r>
            <a:r>
              <a:rPr lang="en-US" dirty="0" err="1" smtClean="0">
                <a:latin typeface="Shivaji01" pitchFamily="2" charset="0"/>
              </a:rPr>
              <a:t>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hI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saMklpnaa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p`acaIna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Asalyaacao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hivaji01" pitchFamily="2" charset="0"/>
              </a:rPr>
              <a:t>AaZLt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o.AaOVaoigak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k`aMtIpUvaI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-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mhNajao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yaM~pUva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-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kalaKMDat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gauNava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&lt;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aocaI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saMklpnaa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kahI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p`maaNaat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ZaobaL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haotI.AaOVaoigak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k`aMtInaMtr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hI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gauNava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&lt;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aocaI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saMklpnaa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AiQak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spYT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hao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}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na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%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yaacao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gauNaGaTk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saM#yaa%mak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krNyaat</a:t>
            </a:r>
            <a:r>
              <a:rPr lang="en-US" dirty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Bar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idlaa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jaa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}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laagalaa.maagaNaIpUva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- </a:t>
            </a:r>
            <a:r>
              <a:rPr lang="en-US" dirty="0" smtClean="0">
                <a:latin typeface="Shivaji01" pitchFamily="2" charset="0"/>
              </a:rPr>
              <a:t>]%</a:t>
            </a:r>
            <a:r>
              <a:rPr lang="en-US" dirty="0" err="1" smtClean="0">
                <a:latin typeface="Shivaji01" pitchFamily="2" charset="0"/>
              </a:rPr>
              <a:t>padnaacyaa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saMklpnaomauLo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vastUcaI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gauNava</a:t>
            </a:r>
            <a:r>
              <a:rPr lang="en-US" dirty="0" smtClean="0">
                <a:latin typeface="Shivaji01" pitchFamily="2" charset="0"/>
              </a:rPr>
              <a:t>&lt;</a:t>
            </a:r>
            <a:r>
              <a:rPr lang="en-US" dirty="0" err="1" smtClean="0">
                <a:latin typeface="Shivaji01" pitchFamily="2" charset="0"/>
              </a:rPr>
              <a:t>aasauQda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AaQaI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zrivaNyaacaI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pQdt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sau</a:t>
            </a:r>
            <a:r>
              <a:rPr lang="en-US" dirty="0" smtClean="0">
                <a:latin typeface="Shivaji01" pitchFamily="2" charset="0"/>
              </a:rPr>
              <a:t>$ </a:t>
            </a:r>
            <a:r>
              <a:rPr lang="en-US" dirty="0" err="1" smtClean="0">
                <a:latin typeface="Shivaji01" pitchFamily="2" charset="0"/>
              </a:rPr>
              <a:t>JaalaI.%yaamauLo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gauNava</a:t>
            </a:r>
            <a:r>
              <a:rPr lang="en-US" dirty="0" smtClean="0">
                <a:latin typeface="Shivaji01" pitchFamily="2" charset="0"/>
              </a:rPr>
              <a:t>&lt;</a:t>
            </a:r>
            <a:r>
              <a:rPr lang="en-US" dirty="0" err="1" smtClean="0">
                <a:latin typeface="Shivaji01" pitchFamily="2" charset="0"/>
              </a:rPr>
              <a:t>aocaa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AiQak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ivacaar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krNyaat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yaot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haota.%yaatUna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p`%yaxa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vastUcao</a:t>
            </a:r>
            <a:r>
              <a:rPr lang="en-US" dirty="0" smtClean="0">
                <a:latin typeface="Shivaji01" pitchFamily="2" charset="0"/>
              </a:rPr>
              <a:t> ]%</a:t>
            </a:r>
            <a:r>
              <a:rPr lang="en-US" dirty="0" err="1" smtClean="0">
                <a:latin typeface="Shivaji01" pitchFamily="2" charset="0"/>
              </a:rPr>
              <a:t>padna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krNyaapUvaI</a:t>
            </a:r>
            <a:r>
              <a:rPr lang="en-US" dirty="0" smtClean="0">
                <a:latin typeface="Shivaji01" pitchFamily="2" charset="0"/>
              </a:rPr>
              <a:t>- </a:t>
            </a:r>
            <a:r>
              <a:rPr lang="en-US" dirty="0" err="1" smtClean="0">
                <a:latin typeface="Shivaji01" pitchFamily="2" charset="0"/>
              </a:rPr>
              <a:t>itcaI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gauNava</a:t>
            </a:r>
            <a:r>
              <a:rPr lang="en-US" dirty="0" smtClean="0">
                <a:latin typeface="Shivaji01" pitchFamily="2" charset="0"/>
              </a:rPr>
              <a:t>&lt;</a:t>
            </a:r>
            <a:r>
              <a:rPr lang="en-US" dirty="0" err="1" smtClean="0">
                <a:latin typeface="Shivaji01" pitchFamily="2" charset="0"/>
              </a:rPr>
              <a:t>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zrivaNyaacaI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pQdt</a:t>
            </a:r>
            <a:r>
              <a:rPr lang="en-US" dirty="0" smtClean="0">
                <a:latin typeface="Shivaji01" pitchFamily="2" charset="0"/>
              </a:rPr>
              <a:t> $Z </a:t>
            </a:r>
            <a:r>
              <a:rPr lang="en-US" dirty="0" err="1" smtClean="0">
                <a:latin typeface="Shivaji01" pitchFamily="2" charset="0"/>
              </a:rPr>
              <a:t>JaalaI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pUva-inaQaa-irt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gauNava</a:t>
            </a:r>
            <a:r>
              <a:rPr lang="en-US" dirty="0" smtClean="0">
                <a:latin typeface="Shivaji01" pitchFamily="2" charset="0"/>
              </a:rPr>
              <a:t>&lt;</a:t>
            </a:r>
            <a:r>
              <a:rPr lang="en-US" dirty="0" err="1" smtClean="0">
                <a:latin typeface="Shivaji01" pitchFamily="2" charset="0"/>
              </a:rPr>
              <a:t>aonausaar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vastUcao</a:t>
            </a:r>
            <a:r>
              <a:rPr lang="en-US" dirty="0" smtClean="0">
                <a:latin typeface="Shivaji01" pitchFamily="2" charset="0"/>
              </a:rPr>
              <a:t> ]%</a:t>
            </a:r>
            <a:r>
              <a:rPr lang="en-US" dirty="0" err="1" smtClean="0">
                <a:latin typeface="Shivaji01" pitchFamily="2" charset="0"/>
              </a:rPr>
              <a:t>padna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haot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Aaho</a:t>
            </a:r>
            <a:r>
              <a:rPr lang="en-US" dirty="0" smtClean="0">
                <a:latin typeface="Shivaji01" pitchFamily="2" charset="0"/>
              </a:rPr>
              <a:t>. ho </a:t>
            </a:r>
            <a:r>
              <a:rPr lang="en-US" dirty="0" err="1" smtClean="0">
                <a:latin typeface="Shivaji01" pitchFamily="2" charset="0"/>
              </a:rPr>
              <a:t>tpasaNyaacaI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ik`yaa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sau</a:t>
            </a:r>
            <a:r>
              <a:rPr lang="en-US" dirty="0" smtClean="0">
                <a:latin typeface="Shivaji01" pitchFamily="2" charset="0"/>
              </a:rPr>
              <a:t>$ </a:t>
            </a:r>
            <a:r>
              <a:rPr lang="en-US" dirty="0" err="1" smtClean="0">
                <a:latin typeface="Shivaji01" pitchFamily="2" charset="0"/>
              </a:rPr>
              <a:t>JaalaI</a:t>
            </a:r>
            <a:r>
              <a:rPr lang="en-US" dirty="0" smtClean="0">
                <a:latin typeface="Shivaji01" pitchFamily="2" charset="0"/>
              </a:rPr>
              <a:t>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err="1" smtClean="0">
                <a:solidFill>
                  <a:srgbClr val="00B050"/>
                </a:solidFill>
                <a:latin typeface="Shivaji01" pitchFamily="2" charset="0"/>
              </a:rPr>
              <a:t>saMpUNa</a:t>
            </a:r>
            <a:r>
              <a:rPr lang="en-US" sz="6000" b="1" dirty="0" smtClean="0">
                <a:solidFill>
                  <a:srgbClr val="00B050"/>
                </a:solidFill>
                <a:latin typeface="Shivaji01" pitchFamily="2" charset="0"/>
              </a:rPr>
              <a:t>- </a:t>
            </a:r>
            <a:r>
              <a:rPr lang="en-US" sz="6000" b="1" dirty="0" err="1" smtClean="0">
                <a:solidFill>
                  <a:srgbClr val="00B050"/>
                </a:solidFill>
                <a:latin typeface="Shivaji01" pitchFamily="2" charset="0"/>
              </a:rPr>
              <a:t>gauNava</a:t>
            </a:r>
            <a:r>
              <a:rPr lang="en-US" sz="6000" b="1" dirty="0" smtClean="0">
                <a:solidFill>
                  <a:srgbClr val="00B050"/>
                </a:solidFill>
                <a:latin typeface="Shivaji01" pitchFamily="2" charset="0"/>
              </a:rPr>
              <a:t>&lt;</a:t>
            </a:r>
            <a:r>
              <a:rPr lang="en-US" sz="6000" b="1" dirty="0" err="1" smtClean="0">
                <a:solidFill>
                  <a:srgbClr val="00B050"/>
                </a:solidFill>
                <a:latin typeface="Shivaji01" pitchFamily="2" charset="0"/>
              </a:rPr>
              <a:t>aa</a:t>
            </a:r>
            <a:r>
              <a:rPr lang="en-US" sz="6000" b="1" dirty="0" smtClean="0">
                <a:solidFill>
                  <a:srgbClr val="00B050"/>
                </a:solidFill>
                <a:latin typeface="Shivaji01" pitchFamily="2" charset="0"/>
              </a:rPr>
              <a:t> </a:t>
            </a:r>
            <a:r>
              <a:rPr lang="en-US" sz="6000" b="1" dirty="0" err="1" smtClean="0">
                <a:solidFill>
                  <a:srgbClr val="00B050"/>
                </a:solidFill>
                <a:latin typeface="Shivaji01" pitchFamily="2" charset="0"/>
              </a:rPr>
              <a:t>vyavasqaapnaacaI</a:t>
            </a:r>
            <a:r>
              <a:rPr lang="en-US" sz="6000" b="1" dirty="0" smtClean="0">
                <a:solidFill>
                  <a:srgbClr val="00B050"/>
                </a:solidFill>
                <a:latin typeface="Shivaji01" pitchFamily="2" charset="0"/>
              </a:rPr>
              <a:t> </a:t>
            </a:r>
            <a:r>
              <a:rPr lang="en-US" sz="6000" b="1" dirty="0" err="1" smtClean="0">
                <a:solidFill>
                  <a:srgbClr val="00B050"/>
                </a:solidFill>
                <a:latin typeface="Shivaji01" pitchFamily="2" charset="0"/>
              </a:rPr>
              <a:t>vyaa#yaa</a:t>
            </a:r>
            <a:r>
              <a:rPr lang="en-US" b="1" dirty="0" smtClean="0">
                <a:solidFill>
                  <a:srgbClr val="00B050"/>
                </a:solidFill>
                <a:latin typeface="Shivaji01" pitchFamily="2" charset="0"/>
              </a:rPr>
              <a:t/>
            </a:r>
            <a:br>
              <a:rPr lang="en-US" b="1" dirty="0" smtClean="0">
                <a:solidFill>
                  <a:srgbClr val="00B050"/>
                </a:solidFill>
                <a:latin typeface="Shivaji01" pitchFamily="2" charset="0"/>
              </a:rPr>
            </a:br>
            <a:r>
              <a:rPr lang="en-US" sz="27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(Definition of Total Quality Management : TQM)</a:t>
            </a:r>
            <a:endParaRPr lang="en-US" b="1" dirty="0">
              <a:solidFill>
                <a:srgbClr val="00B050"/>
              </a:solidFill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iba`iTSa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 @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vaailaTI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AsaaoisaeSananao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kolaolaI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vyaa#yaa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 :</a:t>
            </a:r>
          </a:p>
          <a:p>
            <a:pPr>
              <a:buNone/>
            </a:pPr>
            <a:r>
              <a:rPr lang="en-US" sz="3600" dirty="0">
                <a:latin typeface="Shivaji01" pitchFamily="2" charset="0"/>
              </a:rPr>
              <a:t>	</a:t>
            </a:r>
            <a:r>
              <a:rPr lang="en-US" sz="3600" dirty="0" smtClean="0">
                <a:latin typeface="Shivaji01" pitchFamily="2" charset="0"/>
              </a:rPr>
              <a:t>	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saMpUNa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- 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gauNava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&lt;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aa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vyavasqaapna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 ho 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vyavasaaya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vyavasqaapnaacao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tM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&lt;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va&amp;ana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haoya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 ,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jao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ga`ahkaMcyaa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garjaa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va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vyavasaaya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 ]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i_YTo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yaaMcao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AtUT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saMbaMQa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Asalyaanao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maanya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krto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.]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Vaoga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va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vaaiNajya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ASaa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daonhI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xao~aMt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 to 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yaaogya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hivaji01" pitchFamily="2" charset="0"/>
              </a:rPr>
              <a:t>Aaho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</a:rPr>
              <a:t>.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 TQM is a corporate business management philosophy which recognizes that customer need &amp; business goals are inseparable. It is appropriate within both industry &amp; commerce –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British Quality Association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saMpUNa</a:t>
            </a:r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---------------------------- </a:t>
            </a:r>
            <a:r>
              <a:rPr lang="en-US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gauNava</a:t>
            </a:r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&lt;</a:t>
            </a:r>
            <a:r>
              <a:rPr lang="en-US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aa</a:t>
            </a:r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vyavasqaapnaacaI</a:t>
            </a:r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vaOiSaYTyao</a:t>
            </a:r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/>
            </a:r>
            <a:b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</a:br>
            <a:r>
              <a:rPr lang="en-US" sz="31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(Characteristics of TQM)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saMpUNa</a:t>
            </a:r>
            <a:r>
              <a:rPr lang="en-US" dirty="0" smtClean="0">
                <a:latin typeface="Shivaji01" pitchFamily="2" charset="0"/>
              </a:rPr>
              <a:t>- </a:t>
            </a:r>
            <a:r>
              <a:rPr lang="en-US" dirty="0" err="1" smtClean="0">
                <a:latin typeface="Shivaji01" pitchFamily="2" charset="0"/>
              </a:rPr>
              <a:t>gauNava</a:t>
            </a:r>
            <a:r>
              <a:rPr lang="en-US" dirty="0" smtClean="0">
                <a:latin typeface="Shivaji01" pitchFamily="2" charset="0"/>
              </a:rPr>
              <a:t>&lt;</a:t>
            </a:r>
            <a:r>
              <a:rPr lang="en-US" dirty="0" err="1" smtClean="0">
                <a:latin typeface="Shivaji01" pitchFamily="2" charset="0"/>
              </a:rPr>
              <a:t>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vyavasqaapnaamaQyao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ga`ahkaMcyaa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garjaaMcaa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va</a:t>
            </a:r>
            <a:r>
              <a:rPr lang="en-US" dirty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samaaQaanaacaa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savaa</a:t>
            </a:r>
            <a:r>
              <a:rPr lang="en-US" dirty="0" smtClean="0">
                <a:latin typeface="Shivaji01" pitchFamily="2" charset="0"/>
              </a:rPr>
              <a:t>-t </a:t>
            </a:r>
            <a:r>
              <a:rPr lang="en-US" dirty="0" err="1" smtClean="0">
                <a:latin typeface="Shivaji01" pitchFamily="2" charset="0"/>
              </a:rPr>
              <a:t>pihlyaaMda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ivacaar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krNyaat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yaotao</a:t>
            </a:r>
            <a:r>
              <a:rPr lang="en-US" dirty="0" smtClean="0">
                <a:latin typeface="Shivaji01" pitchFamily="2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saMpUNa</a:t>
            </a:r>
            <a:r>
              <a:rPr lang="en-US" dirty="0" smtClean="0">
                <a:latin typeface="Shivaji01" pitchFamily="2" charset="0"/>
              </a:rPr>
              <a:t>- </a:t>
            </a:r>
            <a:r>
              <a:rPr lang="en-US" dirty="0" err="1" smtClean="0">
                <a:latin typeface="Shivaji01" pitchFamily="2" charset="0"/>
              </a:rPr>
              <a:t>gauNava</a:t>
            </a:r>
            <a:r>
              <a:rPr lang="en-US" dirty="0" smtClean="0">
                <a:latin typeface="Shivaji01" pitchFamily="2" charset="0"/>
              </a:rPr>
              <a:t>&lt;</a:t>
            </a:r>
            <a:r>
              <a:rPr lang="en-US" dirty="0" err="1" smtClean="0">
                <a:latin typeface="Shivaji01" pitchFamily="2" charset="0"/>
              </a:rPr>
              <a:t>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vyavasqaapnaamaQyao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‘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vastuisqatI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’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mah</a:t>
            </a:r>
            <a:r>
              <a:rPr lang="en-US" dirty="0" smtClean="0">
                <a:latin typeface="Shivaji01" pitchFamily="2" charset="0"/>
              </a:rPr>
              <a:t>&lt;</a:t>
            </a:r>
            <a:r>
              <a:rPr lang="en-US" dirty="0" err="1" smtClean="0">
                <a:latin typeface="Shivaji01" pitchFamily="2" charset="0"/>
              </a:rPr>
              <a:t>vaacaI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maanalaI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jaato</a:t>
            </a:r>
            <a:r>
              <a:rPr lang="en-US" dirty="0" smtClean="0">
                <a:latin typeface="Shivaji01" pitchFamily="2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saMpUNa</a:t>
            </a:r>
            <a:r>
              <a:rPr lang="en-US" dirty="0" smtClean="0">
                <a:latin typeface="Shivaji01" pitchFamily="2" charset="0"/>
              </a:rPr>
              <a:t>- </a:t>
            </a:r>
            <a:r>
              <a:rPr lang="en-US" dirty="0" err="1" smtClean="0">
                <a:latin typeface="Shivaji01" pitchFamily="2" charset="0"/>
              </a:rPr>
              <a:t>gauNava</a:t>
            </a:r>
            <a:r>
              <a:rPr lang="en-US" dirty="0" smtClean="0">
                <a:latin typeface="Shivaji01" pitchFamily="2" charset="0"/>
              </a:rPr>
              <a:t>&lt;</a:t>
            </a:r>
            <a:r>
              <a:rPr lang="en-US" dirty="0" err="1" smtClean="0">
                <a:latin typeface="Shivaji01" pitchFamily="2" charset="0"/>
              </a:rPr>
              <a:t>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vyavasqaapnaamaQyao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‘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yaaojanaa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¹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AMmalabajaavaNaI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¹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tpasaNaI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¹ ]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payakRtI</a:t>
            </a:r>
            <a:r>
              <a:rPr lang="en-US" dirty="0" smtClean="0">
                <a:latin typeface="Shivaji01"/>
              </a:rPr>
              <a:t>’ </a:t>
            </a:r>
            <a:r>
              <a:rPr lang="en-US" dirty="0" err="1" smtClean="0">
                <a:latin typeface="Shivaji01"/>
              </a:rPr>
              <a:t>yaa</a:t>
            </a:r>
            <a:r>
              <a:rPr lang="en-US" dirty="0" smtClean="0">
                <a:latin typeface="Shivaji01"/>
              </a:rPr>
              <a:t> t&lt;</a:t>
            </a:r>
            <a:r>
              <a:rPr lang="en-US" dirty="0" err="1" smtClean="0">
                <a:latin typeface="Shivaji01"/>
              </a:rPr>
              <a:t>vaacaa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AvalaMba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krNyaat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yaotao</a:t>
            </a:r>
            <a:r>
              <a:rPr lang="en-US" dirty="0" smtClean="0">
                <a:latin typeface="Shivaji01"/>
              </a:rPr>
              <a:t>.</a:t>
            </a: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Shivaji01" pitchFamily="2" charset="0"/>
              </a:rPr>
              <a:t>kma-caa</a:t>
            </a:r>
            <a:r>
              <a:rPr lang="en-US" dirty="0" smtClean="0">
                <a:latin typeface="Shivaji01"/>
              </a:rPr>
              <a:t>¹yaaMcaa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mana:pUva-k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va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pirpUNa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-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sahBaaga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Asaavaa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laagatao.%yaaiSavaaya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saMpUNa</a:t>
            </a:r>
            <a:r>
              <a:rPr lang="en-US" dirty="0" smtClean="0">
                <a:latin typeface="Shivaji01"/>
              </a:rPr>
              <a:t>- </a:t>
            </a:r>
            <a:r>
              <a:rPr lang="en-US" dirty="0" err="1" smtClean="0">
                <a:latin typeface="Shivaji01"/>
              </a:rPr>
              <a:t>gauNava</a:t>
            </a:r>
            <a:r>
              <a:rPr lang="en-US" dirty="0" smtClean="0">
                <a:latin typeface="Shivaji01"/>
              </a:rPr>
              <a:t>&lt;</a:t>
            </a:r>
            <a:r>
              <a:rPr lang="en-US" dirty="0" err="1" smtClean="0">
                <a:latin typeface="Shivaji01"/>
              </a:rPr>
              <a:t>aa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p`aPt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krta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yaot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naahI</a:t>
            </a:r>
            <a:r>
              <a:rPr lang="en-US" dirty="0" smtClean="0">
                <a:latin typeface="Shivaji01"/>
              </a:rPr>
              <a:t>.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prspr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inayaM~Naacao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t&lt;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va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AnausarNyaat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yaoto</a:t>
            </a:r>
            <a:r>
              <a:rPr lang="en-US" dirty="0" smtClean="0">
                <a:latin typeface="Shivaji01"/>
              </a:rPr>
              <a:t>. </a:t>
            </a:r>
            <a:r>
              <a:rPr lang="en-US" dirty="0" err="1" smtClean="0">
                <a:latin typeface="Shivaji01"/>
              </a:rPr>
              <a:t>ekmaokaMcyaa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kamaacaI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ekmaokaMnaI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tpasaNaI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kolyaasa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saMpUNa</a:t>
            </a:r>
            <a:r>
              <a:rPr lang="en-US" dirty="0" smtClean="0">
                <a:latin typeface="Shivaji01"/>
              </a:rPr>
              <a:t>- </a:t>
            </a:r>
            <a:r>
              <a:rPr lang="en-US" dirty="0" err="1" smtClean="0">
                <a:latin typeface="Shivaji01"/>
              </a:rPr>
              <a:t>gauNava</a:t>
            </a:r>
            <a:r>
              <a:rPr lang="en-US" dirty="0" smtClean="0">
                <a:latin typeface="Shivaji01"/>
              </a:rPr>
              <a:t>&lt;</a:t>
            </a:r>
            <a:r>
              <a:rPr lang="en-US" dirty="0" err="1" smtClean="0">
                <a:latin typeface="Shivaji01"/>
              </a:rPr>
              <a:t>aa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gaazta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yaoto</a:t>
            </a:r>
            <a:r>
              <a:rPr lang="en-US" dirty="0" smtClean="0">
                <a:latin typeface="Shivaji01"/>
              </a:rPr>
              <a:t>.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latin typeface="Shivaji01"/>
              </a:rPr>
              <a:t>saMpUNa</a:t>
            </a:r>
            <a:r>
              <a:rPr lang="en-US" dirty="0" smtClean="0">
                <a:latin typeface="Shivaji01"/>
              </a:rPr>
              <a:t>- </a:t>
            </a:r>
            <a:r>
              <a:rPr lang="en-US" dirty="0" err="1" smtClean="0">
                <a:latin typeface="Shivaji01"/>
              </a:rPr>
              <a:t>gauNava</a:t>
            </a:r>
            <a:r>
              <a:rPr lang="en-US" dirty="0" smtClean="0">
                <a:latin typeface="Shivaji01"/>
              </a:rPr>
              <a:t>&lt;</a:t>
            </a:r>
            <a:r>
              <a:rPr lang="en-US" dirty="0" err="1" smtClean="0">
                <a:latin typeface="Shivaji01"/>
              </a:rPr>
              <a:t>aa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vyavasqaapnaamaQyao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p`itbaMQaa%mak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/>
              </a:rPr>
              <a:t>kayaa-var</a:t>
            </a:r>
            <a:r>
              <a:rPr lang="en-US" dirty="0" smtClean="0">
                <a:solidFill>
                  <a:srgbClr val="FF0000"/>
                </a:solidFill>
                <a:latin typeface="Shivaji01"/>
              </a:rPr>
              <a:t> </a:t>
            </a:r>
            <a:r>
              <a:rPr lang="en-US" dirty="0" smtClean="0">
                <a:latin typeface="Shivaji01"/>
              </a:rPr>
              <a:t>Bar </a:t>
            </a:r>
            <a:r>
              <a:rPr lang="en-US" dirty="0" err="1" smtClean="0">
                <a:latin typeface="Shivaji01"/>
              </a:rPr>
              <a:t>idlaa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jaatao.samasyaa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Aqavaa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daoYa</a:t>
            </a:r>
            <a:r>
              <a:rPr lang="en-US" dirty="0" smtClean="0">
                <a:latin typeface="Shivaji01"/>
              </a:rPr>
              <a:t> À ]</a:t>
            </a:r>
            <a:r>
              <a:rPr lang="en-US" dirty="0" err="1" smtClean="0">
                <a:latin typeface="Shivaji01"/>
              </a:rPr>
              <a:t>iNavaa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inamaa</a:t>
            </a:r>
            <a:r>
              <a:rPr lang="en-US" dirty="0" smtClean="0">
                <a:latin typeface="Shivaji01"/>
              </a:rPr>
              <a:t>-Na </a:t>
            </a:r>
            <a:r>
              <a:rPr lang="en-US" dirty="0" err="1" smtClean="0">
                <a:latin typeface="Shivaji01"/>
              </a:rPr>
              <a:t>haoNaar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naahIt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ASaa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pQdtInao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p`itbaMQaa%mak</a:t>
            </a:r>
            <a:r>
              <a:rPr lang="en-US" dirty="0" smtClean="0">
                <a:latin typeface="Shivaji01"/>
              </a:rPr>
              <a:t> ]</a:t>
            </a:r>
            <a:r>
              <a:rPr lang="en-US" dirty="0" err="1" smtClean="0">
                <a:latin typeface="Shivaji01"/>
              </a:rPr>
              <a:t>paya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krNyaat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yaotat</a:t>
            </a:r>
            <a:r>
              <a:rPr lang="en-US" dirty="0" smtClean="0">
                <a:latin typeface="Shivaji01"/>
              </a:rPr>
              <a:t>.</a:t>
            </a: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Shivaji01" pitchFamily="2" charset="0"/>
              </a:rPr>
              <a:t>7. </a:t>
            </a:r>
            <a:r>
              <a:rPr lang="en-US" dirty="0" err="1" smtClean="0">
                <a:latin typeface="Shivaji01" pitchFamily="2" charset="0"/>
              </a:rPr>
              <a:t>saMpUNa</a:t>
            </a:r>
            <a:r>
              <a:rPr lang="en-US" dirty="0" smtClean="0">
                <a:latin typeface="Shivaji01" pitchFamily="2" charset="0"/>
              </a:rPr>
              <a:t>- </a:t>
            </a:r>
            <a:r>
              <a:rPr lang="en-US" dirty="0" err="1" smtClean="0">
                <a:latin typeface="Shivaji01" pitchFamily="2" charset="0"/>
              </a:rPr>
              <a:t>gauNava</a:t>
            </a:r>
            <a:r>
              <a:rPr lang="en-US" dirty="0" smtClean="0">
                <a:latin typeface="Shivaji01" pitchFamily="2" charset="0"/>
              </a:rPr>
              <a:t>&lt;</a:t>
            </a:r>
            <a:r>
              <a:rPr lang="en-US" dirty="0" err="1" smtClean="0">
                <a:latin typeface="Shivaji01" pitchFamily="2" charset="0"/>
              </a:rPr>
              <a:t>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vyavasqaapna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vyavasaayaatIla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sava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-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ik`yaa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,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GaTk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,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p`ik`yaa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,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ivaBaaga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,]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pivaBaaga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,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kayao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- [.</a:t>
            </a:r>
            <a:r>
              <a:rPr lang="en-US" dirty="0" err="1" smtClean="0">
                <a:latin typeface="Shivaji01" pitchFamily="2" charset="0"/>
              </a:rPr>
              <a:t>sava</a:t>
            </a:r>
            <a:r>
              <a:rPr lang="en-US" dirty="0" smtClean="0">
                <a:latin typeface="Shivaji01" pitchFamily="2" charset="0"/>
              </a:rPr>
              <a:t>- </a:t>
            </a:r>
            <a:r>
              <a:rPr lang="en-US" dirty="0" err="1" smtClean="0">
                <a:latin typeface="Shivaji01" pitchFamily="2" charset="0"/>
              </a:rPr>
              <a:t>GaTkaMnaa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laagaU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kolao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jaato</a:t>
            </a:r>
            <a:r>
              <a:rPr lang="en-US" dirty="0" smtClean="0">
                <a:latin typeface="Shivaji01" pitchFamily="2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8. </a:t>
            </a:r>
            <a:r>
              <a:rPr lang="en-US" dirty="0" err="1" smtClean="0">
                <a:latin typeface="Shivaji01" pitchFamily="2" charset="0"/>
              </a:rPr>
              <a:t>saMpUNa</a:t>
            </a:r>
            <a:r>
              <a:rPr lang="en-US" dirty="0" smtClean="0">
                <a:latin typeface="Shivaji01" pitchFamily="2" charset="0"/>
              </a:rPr>
              <a:t>- </a:t>
            </a:r>
            <a:r>
              <a:rPr lang="en-US" dirty="0" err="1" smtClean="0">
                <a:latin typeface="Shivaji01" pitchFamily="2" charset="0"/>
              </a:rPr>
              <a:t>gauNava</a:t>
            </a:r>
            <a:r>
              <a:rPr lang="en-US" dirty="0" smtClean="0">
                <a:latin typeface="Shivaji01" pitchFamily="2" charset="0"/>
              </a:rPr>
              <a:t>&lt;</a:t>
            </a:r>
            <a:r>
              <a:rPr lang="en-US" dirty="0" err="1" smtClean="0">
                <a:latin typeface="Shivaji01" pitchFamily="2" charset="0"/>
              </a:rPr>
              <a:t>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vyavasqaapna</a:t>
            </a:r>
            <a:r>
              <a:rPr lang="en-US" dirty="0" smtClean="0">
                <a:latin typeface="Shivaji01" pitchFamily="2" charset="0"/>
              </a:rPr>
              <a:t> ho </a:t>
            </a:r>
            <a:r>
              <a:rPr lang="en-US" dirty="0" err="1" smtClean="0">
                <a:latin typeface="Shivaji01" pitchFamily="2" charset="0"/>
              </a:rPr>
              <a:t>ek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mah%vaacao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vyavasqaapna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t%va&amp;ana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Aaho.ho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t%va&amp;ana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svaIka$na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p`%yaxa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Amalaat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AaNalao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jaato</a:t>
            </a:r>
            <a:r>
              <a:rPr lang="en-US" dirty="0" smtClean="0">
                <a:latin typeface="Shivaji01" pitchFamily="2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9. </a:t>
            </a:r>
            <a:r>
              <a:rPr lang="en-US" dirty="0" err="1" smtClean="0">
                <a:latin typeface="Shivaji01" pitchFamily="2" charset="0"/>
              </a:rPr>
              <a:t>saMpUNa</a:t>
            </a:r>
            <a:r>
              <a:rPr lang="en-US" dirty="0" smtClean="0">
                <a:latin typeface="Shivaji01" pitchFamily="2" charset="0"/>
              </a:rPr>
              <a:t>- </a:t>
            </a:r>
            <a:r>
              <a:rPr lang="en-US" dirty="0" err="1" smtClean="0">
                <a:latin typeface="Shivaji01" pitchFamily="2" charset="0"/>
              </a:rPr>
              <a:t>gauNava</a:t>
            </a:r>
            <a:r>
              <a:rPr lang="en-US" dirty="0" smtClean="0">
                <a:latin typeface="Shivaji01" pitchFamily="2" charset="0"/>
              </a:rPr>
              <a:t>&lt;</a:t>
            </a:r>
            <a:r>
              <a:rPr lang="en-US" dirty="0" err="1" smtClean="0">
                <a:latin typeface="Shivaji01" pitchFamily="2" charset="0"/>
              </a:rPr>
              <a:t>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vyavasqaapnaamaQyao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‘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dOinak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vyavasqaapnaa’cao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t%va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Anausarlao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jaato.raojacyaa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kamaacao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inayaaojana</a:t>
            </a:r>
            <a:r>
              <a:rPr lang="en-US" dirty="0" smtClean="0">
                <a:latin typeface="Shivaji01" pitchFamily="2" charset="0"/>
              </a:rPr>
              <a:t> ,</a:t>
            </a:r>
            <a:r>
              <a:rPr lang="en-US" dirty="0" err="1" smtClean="0">
                <a:latin typeface="Shivaji01" pitchFamily="2" charset="0"/>
              </a:rPr>
              <a:t>inayaM~Na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</a:t>
            </a:r>
            <a:r>
              <a:rPr lang="en-US" dirty="0" smtClean="0">
                <a:latin typeface="Shivaji01" pitchFamily="2" charset="0"/>
              </a:rPr>
              <a:t> %</a:t>
            </a:r>
            <a:r>
              <a:rPr lang="en-US" dirty="0" err="1" smtClean="0">
                <a:latin typeface="Shivaji01" pitchFamily="2" charset="0"/>
              </a:rPr>
              <a:t>yaaca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idvaSaI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lagaoca</a:t>
            </a:r>
            <a:r>
              <a:rPr lang="en-US" dirty="0" smtClean="0">
                <a:latin typeface="Shivaji01" pitchFamily="2" charset="0"/>
              </a:rPr>
              <a:t> ]</a:t>
            </a:r>
            <a:r>
              <a:rPr lang="en-US" dirty="0" err="1" smtClean="0">
                <a:latin typeface="Shivaji01" pitchFamily="2" charset="0"/>
              </a:rPr>
              <a:t>payaa%mak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yaaojanaa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ASaa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pQdtInao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dOinak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vyavasqaapna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rabaivalao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jaato</a:t>
            </a:r>
            <a:r>
              <a:rPr lang="en-US" dirty="0" smtClean="0">
                <a:latin typeface="Shivaji01" pitchFamily="2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10. </a:t>
            </a:r>
            <a:r>
              <a:rPr lang="en-US" dirty="0" err="1" smtClean="0">
                <a:latin typeface="Shivaji01" pitchFamily="2" charset="0"/>
              </a:rPr>
              <a:t>saMpUNa</a:t>
            </a:r>
            <a:r>
              <a:rPr lang="en-US" dirty="0" smtClean="0">
                <a:latin typeface="Shivaji01" pitchFamily="2" charset="0"/>
              </a:rPr>
              <a:t>- </a:t>
            </a:r>
            <a:r>
              <a:rPr lang="en-US" dirty="0" err="1" smtClean="0">
                <a:latin typeface="Shivaji01" pitchFamily="2" charset="0"/>
              </a:rPr>
              <a:t>gauNava</a:t>
            </a:r>
            <a:r>
              <a:rPr lang="en-US" dirty="0" smtClean="0">
                <a:latin typeface="Shivaji01" pitchFamily="2" charset="0"/>
              </a:rPr>
              <a:t>&lt;</a:t>
            </a:r>
            <a:r>
              <a:rPr lang="en-US" dirty="0" err="1" smtClean="0">
                <a:latin typeface="Shivaji01" pitchFamily="2" charset="0"/>
              </a:rPr>
              <a:t>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vyavasqaapnaa,maQyao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vastUcaa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]%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padna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Kca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- </a:t>
            </a:r>
            <a:r>
              <a:rPr lang="en-US" dirty="0" err="1" smtClean="0">
                <a:latin typeface="Shivaji01" pitchFamily="2" charset="0"/>
              </a:rPr>
              <a:t>hasauQda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mah%vaacaa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GaTk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AsaUna</a:t>
            </a:r>
            <a:r>
              <a:rPr lang="en-US" dirty="0" smtClean="0">
                <a:latin typeface="Shivaji01" pitchFamily="2" charset="0"/>
              </a:rPr>
              <a:t> %</a:t>
            </a:r>
            <a:r>
              <a:rPr lang="en-US" dirty="0" err="1" smtClean="0">
                <a:latin typeface="Shivaji01" pitchFamily="2" charset="0"/>
              </a:rPr>
              <a:t>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Kcaa</a:t>
            </a:r>
            <a:r>
              <a:rPr lang="en-US" dirty="0" smtClean="0">
                <a:latin typeface="Shivaji01" pitchFamily="2" charset="0"/>
              </a:rPr>
              <a:t>-t </a:t>
            </a:r>
            <a:r>
              <a:rPr lang="en-US" dirty="0" err="1" smtClean="0">
                <a:latin typeface="Shivaji01" pitchFamily="2" charset="0"/>
              </a:rPr>
              <a:t>gauNava</a:t>
            </a:r>
            <a:r>
              <a:rPr lang="en-US" dirty="0" smtClean="0">
                <a:latin typeface="Shivaji01" pitchFamily="2" charset="0"/>
              </a:rPr>
              <a:t>&lt;</a:t>
            </a:r>
            <a:r>
              <a:rPr lang="en-US" dirty="0" err="1" smtClean="0">
                <a:latin typeface="Shivaji01" pitchFamily="2" charset="0"/>
              </a:rPr>
              <a:t>aoSaI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tDjaaoD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krta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kaTksar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kolaI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jaato</a:t>
            </a:r>
            <a:r>
              <a:rPr lang="en-US" dirty="0" smtClean="0">
                <a:latin typeface="Shivaji01" pitchFamily="2" charset="0"/>
              </a:rPr>
              <a:t>.</a:t>
            </a:r>
            <a:endParaRPr lang="en-US" dirty="0">
              <a:latin typeface="Shivaji01" pitchFamily="2" charset="0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n-US" sz="67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saMpUNa</a:t>
            </a:r>
            <a:r>
              <a:rPr lang="en-US" sz="67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- </a:t>
            </a:r>
            <a:r>
              <a:rPr lang="en-US" sz="67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gauNava</a:t>
            </a:r>
            <a:r>
              <a:rPr lang="en-US" sz="67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&lt;</a:t>
            </a:r>
            <a:r>
              <a:rPr lang="en-US" sz="67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aa</a:t>
            </a:r>
            <a:r>
              <a:rPr lang="en-US" sz="67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 </a:t>
            </a:r>
            <a:r>
              <a:rPr lang="en-US" sz="67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vyavasqaapnaacaI</a:t>
            </a:r>
            <a:r>
              <a:rPr lang="en-US" sz="67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 </a:t>
            </a:r>
            <a:r>
              <a:rPr lang="en-US" sz="67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maUlat</a:t>
            </a:r>
            <a:r>
              <a:rPr lang="en-US" sz="67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&lt;</a:t>
            </a:r>
            <a:r>
              <a:rPr lang="en-US" sz="67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vao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/>
            </a:r>
            <a:b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</a:br>
            <a:r>
              <a:rPr lang="en-US" sz="3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( Elements of TQM)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Shivaji01" pitchFamily="2" charset="0"/>
              </a:rPr>
              <a:t>1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.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jaIvanaQyaoya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va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]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i_YTaMcao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saMdoSavahna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(Communication of Missions &amp; Aims)</a:t>
            </a:r>
            <a:r>
              <a:rPr lang="en-US" sz="19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endParaRPr lang="en-US" dirty="0" smtClean="0">
              <a:solidFill>
                <a:srgbClr val="FF0000"/>
              </a:solidFill>
              <a:latin typeface="Shivaji01" pitchFamily="2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2.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sauQaar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saMQaIcaa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SaaoQa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Identification of Improvement Opportunities)</a:t>
            </a:r>
            <a:endParaRPr lang="en-US" dirty="0" smtClean="0">
              <a:solidFill>
                <a:srgbClr val="FF0000"/>
              </a:solidFill>
              <a:latin typeface="Shivaji01" pitchFamily="2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3.badlaaMcaI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AMmalabajaavaNaI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Implementation of Changes)</a:t>
            </a:r>
            <a:endParaRPr lang="en-US" dirty="0" smtClean="0">
              <a:solidFill>
                <a:srgbClr val="FF0000"/>
              </a:solidFill>
              <a:latin typeface="Shivaji01" pitchFamily="2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4.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kamaigarIcao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maUlyamaapna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(Measurement of Performance)</a:t>
            </a:r>
            <a:endParaRPr lang="en-US" dirty="0" smtClean="0">
              <a:solidFill>
                <a:srgbClr val="FF0000"/>
              </a:solidFill>
              <a:latin typeface="Shivaji01" pitchFamily="2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5.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saMpUNa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-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sahBaaga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Total Participation)</a:t>
            </a:r>
            <a:endParaRPr lang="en-US" dirty="0" smtClean="0">
              <a:solidFill>
                <a:srgbClr val="FF0000"/>
              </a:solidFill>
              <a:latin typeface="Shivaji01" pitchFamily="2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6.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vyavasqaapnaacaI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vacanabaQdta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(Management Commitment)</a:t>
            </a:r>
            <a:endParaRPr lang="en-US" dirty="0" smtClean="0">
              <a:solidFill>
                <a:srgbClr val="FF0000"/>
              </a:solidFill>
              <a:latin typeface="Shivaji01" pitchFamily="2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7.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ga`ahk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AiBamauKta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Customer Focus)</a:t>
            </a:r>
            <a:endParaRPr lang="en-US" dirty="0" smtClean="0">
              <a:solidFill>
                <a:srgbClr val="FF0000"/>
              </a:solidFill>
              <a:latin typeface="Shivaji01" pitchFamily="2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8.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saMpUNa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-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gauNava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&lt;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aa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kaya-k`maaMcao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samanvaya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 </a:t>
            </a:r>
            <a:r>
              <a:rPr lang="en-US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Co-ordination of TQM </a:t>
            </a:r>
            <a:r>
              <a:rPr lang="en-US" sz="19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Programmes</a:t>
            </a:r>
            <a:r>
              <a:rPr lang="en-US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 smtClean="0">
              <a:solidFill>
                <a:srgbClr val="FF0000"/>
              </a:solidFill>
              <a:latin typeface="Shivaji01" pitchFamily="2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9.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saaMi#yakIya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gauNa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inayaM~Na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(Statistical Quality Control)</a:t>
            </a:r>
            <a:endParaRPr lang="en-US" dirty="0" smtClean="0">
              <a:solidFill>
                <a:srgbClr val="FF0000"/>
              </a:solidFill>
              <a:latin typeface="Shivaji01" pitchFamily="2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10.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p`Sna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saaoDvaNaUk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p`ik`yaa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Systematic Problem Solving Process)</a:t>
            </a:r>
            <a:endParaRPr lang="en-US" dirty="0">
              <a:solidFill>
                <a:srgbClr val="FF0000"/>
              </a:solidFill>
              <a:latin typeface="Shivaji01" pitchFamily="2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b="1" dirty="0" err="1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saMpUNa</a:t>
            </a:r>
            <a:r>
              <a:rPr lang="en-US" sz="5300" b="1" dirty="0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- </a:t>
            </a:r>
            <a:r>
              <a:rPr lang="en-US" sz="5300" b="1" dirty="0" err="1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gauNava</a:t>
            </a:r>
            <a:r>
              <a:rPr lang="en-US" sz="5300" b="1" dirty="0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&lt;</a:t>
            </a:r>
            <a:r>
              <a:rPr lang="en-US" sz="5300" b="1" dirty="0" err="1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aa</a:t>
            </a:r>
            <a:r>
              <a:rPr lang="en-US" sz="5300" b="1" dirty="0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5300" b="1" dirty="0" err="1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vyavasqaapna</a:t>
            </a:r>
            <a:r>
              <a:rPr lang="en-US" sz="5300" b="1" dirty="0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 : </a:t>
            </a:r>
            <a:r>
              <a:rPr lang="en-US" sz="5300" b="1" dirty="0" err="1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ivacaarvaMtaMcao</a:t>
            </a:r>
            <a:r>
              <a:rPr lang="en-US" sz="5300" b="1" dirty="0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5300" b="1" dirty="0" err="1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yaaogadana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/>
            </a:r>
            <a:b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</a:br>
            <a:r>
              <a:rPr lang="en-US" sz="27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 Contribution of TQM Thinkers)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1. Da^.</a:t>
            </a:r>
            <a:r>
              <a:rPr lang="en-US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DblyaU.eDvaD-sa</a:t>
            </a:r>
            <a:r>
              <a:rPr lang="en-US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\ </a:t>
            </a:r>
            <a:r>
              <a:rPr lang="en-US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DoimaMga</a:t>
            </a:r>
            <a:r>
              <a:rPr lang="en-US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 </a:t>
            </a:r>
            <a:r>
              <a:rPr lang="en-US" sz="2000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000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Dr.W</a:t>
            </a:r>
            <a:r>
              <a:rPr lang="en-US" sz="2000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 Edwards Deming ) ( 1900-1993)</a:t>
            </a:r>
          </a:p>
          <a:p>
            <a:pPr>
              <a:buNone/>
            </a:pP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A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/>
              </a:rPr>
              <a:t>£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/>
              </a:rPr>
              <a:t>DoimaMga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/>
              </a:rPr>
              <a:t>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/>
              </a:rPr>
              <a:t>cak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/>
              </a:rPr>
              <a:t>`</a:t>
            </a:r>
            <a:r>
              <a:rPr lang="en-US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/>
              </a:rPr>
              <a:t> </a:t>
            </a:r>
            <a:r>
              <a:rPr lang="en-US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( Deming </a:t>
            </a:r>
            <a:r>
              <a:rPr lang="en-US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doWheel</a:t>
            </a:r>
            <a:r>
              <a:rPr lang="en-US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en-US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hivaji01" pitchFamily="2" charset="0"/>
            </a:endParaRPr>
          </a:p>
        </p:txBody>
      </p:sp>
      <p:pic>
        <p:nvPicPr>
          <p:cNvPr id="1026" name="Picture 2" descr="H:\UCDownloads\Images\20171023133216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657600"/>
            <a:ext cx="9144000" cy="320040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convex"/>
          </a:sp3d>
        </p:spPr>
      </p:pic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ba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 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/>
              </a:rPr>
              <a:t>£ </a:t>
            </a:r>
            <a:r>
              <a:rPr lang="en-US" sz="6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/>
              </a:rPr>
              <a:t>saaKLI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/>
              </a:rPr>
              <a:t> </a:t>
            </a:r>
            <a:r>
              <a:rPr lang="en-US" sz="6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/>
              </a:rPr>
              <a:t>p`itik`yaocaa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/>
              </a:rPr>
              <a:t> </a:t>
            </a:r>
            <a:r>
              <a:rPr lang="en-US" sz="6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/>
              </a:rPr>
              <a:t>pirNaama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/>
              </a:rPr>
              <a:t> 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/>
              </a:rPr>
              <a:t/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/>
              </a:rPr>
            </a:br>
            <a:r>
              <a:rPr lang="en-US" sz="27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( Chain Reaction Effect)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Shivaji01" pitchFamily="2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latin typeface="Shivaji01" pitchFamily="2" charset="0"/>
              </a:rPr>
              <a:t>gauNava</a:t>
            </a:r>
            <a:r>
              <a:rPr lang="en-US" b="1" dirty="0" smtClean="0">
                <a:latin typeface="Shivaji01" pitchFamily="2" charset="0"/>
              </a:rPr>
              <a:t>&lt;</a:t>
            </a:r>
            <a:r>
              <a:rPr lang="en-US" b="1" dirty="0" err="1" smtClean="0">
                <a:latin typeface="Shivaji01" pitchFamily="2" charset="0"/>
              </a:rPr>
              <a:t>aa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sauQaarNaa</a:t>
            </a:r>
            <a:endParaRPr lang="en-US" b="1" dirty="0" smtClean="0">
              <a:latin typeface="Shivaji01" pitchFamily="2" charset="0"/>
            </a:endParaRPr>
          </a:p>
          <a:p>
            <a:r>
              <a:rPr lang="mr-IN" sz="2400" b="1" dirty="0" smtClean="0">
                <a:latin typeface="Shivaji01" pitchFamily="2" charset="0"/>
              </a:rPr>
              <a:t>उत्पादकता वाढ</a:t>
            </a:r>
            <a:endParaRPr lang="en-US" sz="2400" b="1" dirty="0" smtClean="0">
              <a:latin typeface="Shivaji01" pitchFamily="2" charset="0"/>
            </a:endParaRPr>
          </a:p>
          <a:p>
            <a:r>
              <a:rPr lang="en-US" b="1" dirty="0" smtClean="0">
                <a:latin typeface="Shivaji01" pitchFamily="2" charset="0"/>
              </a:rPr>
              <a:t>]%</a:t>
            </a:r>
            <a:r>
              <a:rPr lang="en-US" b="1" dirty="0" err="1" smtClean="0">
                <a:latin typeface="Shivaji01" pitchFamily="2" charset="0"/>
              </a:rPr>
              <a:t>padna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Kca</a:t>
            </a:r>
            <a:r>
              <a:rPr lang="en-US" b="1" dirty="0" smtClean="0">
                <a:latin typeface="Shivaji01" pitchFamily="2" charset="0"/>
              </a:rPr>
              <a:t>- </a:t>
            </a:r>
            <a:r>
              <a:rPr lang="en-US" b="1" dirty="0" err="1" smtClean="0">
                <a:latin typeface="Shivaji01" pitchFamily="2" charset="0"/>
              </a:rPr>
              <a:t>kpat</a:t>
            </a:r>
            <a:endParaRPr lang="mr-IN" b="1" dirty="0">
              <a:latin typeface="Shivaji01" pitchFamily="2" charset="0"/>
            </a:endParaRPr>
          </a:p>
          <a:p>
            <a:r>
              <a:rPr lang="mr-IN" sz="2400" b="1" dirty="0" smtClean="0">
                <a:latin typeface="Shivaji01" pitchFamily="2" charset="0"/>
              </a:rPr>
              <a:t>वस्तू किमत कपात</a:t>
            </a:r>
            <a:endParaRPr lang="en-US" sz="2400" b="1" dirty="0" smtClean="0">
              <a:latin typeface="Shivaji01" pitchFamily="2" charset="0"/>
            </a:endParaRPr>
          </a:p>
          <a:p>
            <a:r>
              <a:rPr lang="en-US" b="1" dirty="0" err="1" smtClean="0">
                <a:latin typeface="Shivaji01" pitchFamily="2" charset="0"/>
              </a:rPr>
              <a:t>Baajaarpoz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vaRQdI</a:t>
            </a:r>
            <a:endParaRPr lang="en-US" b="1" dirty="0" smtClean="0">
              <a:latin typeface="Shivaji01" pitchFamily="2" charset="0"/>
            </a:endParaRPr>
          </a:p>
          <a:p>
            <a:r>
              <a:rPr lang="en-US" b="1" dirty="0" err="1" smtClean="0">
                <a:latin typeface="Shivaji01" pitchFamily="2" charset="0"/>
              </a:rPr>
              <a:t>nafa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vaaZ</a:t>
            </a:r>
            <a:endParaRPr lang="mr-IN" b="1" dirty="0" smtClean="0">
              <a:latin typeface="Shivaji01" pitchFamily="2" charset="0"/>
            </a:endParaRPr>
          </a:p>
          <a:p>
            <a:r>
              <a:rPr lang="mr-IN" sz="2400" b="1" dirty="0" smtClean="0">
                <a:latin typeface="Shivaji01" pitchFamily="2" charset="0"/>
              </a:rPr>
              <a:t>व्यवसाय स्थेर्य</a:t>
            </a:r>
            <a:endParaRPr lang="en-US" sz="2400" b="1" dirty="0" smtClean="0">
              <a:latin typeface="Shivaji01" pitchFamily="2" charset="0"/>
            </a:endParaRPr>
          </a:p>
          <a:p>
            <a:pPr>
              <a:buNone/>
            </a:pPr>
            <a:endParaRPr lang="en-US" dirty="0" smtClean="0">
              <a:latin typeface="Shivaji01" pitchFamily="2" charset="0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 pitchFamily="2" charset="0"/>
              </a:rPr>
              <a:t>k</a:t>
            </a:r>
            <a:r>
              <a:rPr lang="en-US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/>
              </a:rPr>
              <a:t>£ </a:t>
            </a:r>
            <a:r>
              <a:rPr lang="en-US" sz="8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/>
              </a:rPr>
              <a:t>DoimaMgacao</a:t>
            </a:r>
            <a:r>
              <a:rPr lang="en-US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/>
              </a:rPr>
              <a:t> </a:t>
            </a:r>
            <a:r>
              <a:rPr lang="en-US" sz="8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/>
              </a:rPr>
              <a:t>caaOda</a:t>
            </a:r>
            <a:r>
              <a:rPr lang="en-US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/>
              </a:rPr>
              <a:t> </a:t>
            </a:r>
            <a:r>
              <a:rPr lang="en-US" sz="8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/>
              </a:rPr>
              <a:t>mau_o</a:t>
            </a:r>
            <a:r>
              <a:rPr lang="en-US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/>
              </a:rPr>
              <a:t> 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/>
              </a:rPr>
              <a:t/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hivaji01"/>
              </a:rPr>
            </a:br>
            <a:r>
              <a:rPr lang="en-US" sz="3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( Deming’s Fourteen Points)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Shivaji01" pitchFamily="2" charset="0"/>
              </a:rPr>
              <a:t>1. </a:t>
            </a:r>
            <a:r>
              <a:rPr lang="en-US" dirty="0" err="1" smtClean="0">
                <a:latin typeface="Shivaji01" pitchFamily="2" charset="0"/>
              </a:rPr>
              <a:t>vastU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saovaaMmaQyao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gauNava</a:t>
            </a:r>
            <a:r>
              <a:rPr lang="en-US" dirty="0" smtClean="0">
                <a:latin typeface="Shivaji01" pitchFamily="2" charset="0"/>
              </a:rPr>
              <a:t>&lt;</a:t>
            </a:r>
            <a:r>
              <a:rPr lang="en-US" dirty="0" err="1" smtClean="0">
                <a:latin typeface="Shivaji01" pitchFamily="2" charset="0"/>
              </a:rPr>
              <a:t>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sauQaarNaa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hotUMbaabat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saat%ya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raKa</a:t>
            </a:r>
            <a:r>
              <a:rPr lang="en-US" dirty="0" smtClean="0">
                <a:latin typeface="Shivaji01" pitchFamily="2" charset="0"/>
              </a:rPr>
              <a:t>.</a:t>
            </a:r>
          </a:p>
          <a:p>
            <a:r>
              <a:rPr lang="en-US" dirty="0" smtClean="0">
                <a:latin typeface="Shivaji01" pitchFamily="2" charset="0"/>
              </a:rPr>
              <a:t>2. </a:t>
            </a:r>
            <a:r>
              <a:rPr lang="en-US" dirty="0" err="1" smtClean="0">
                <a:latin typeface="Shivaji01" pitchFamily="2" charset="0"/>
              </a:rPr>
              <a:t>navao</a:t>
            </a:r>
            <a:r>
              <a:rPr lang="en-US" dirty="0" smtClean="0">
                <a:latin typeface="Shivaji01" pitchFamily="2" charset="0"/>
              </a:rPr>
              <a:t> t&lt;</a:t>
            </a:r>
            <a:r>
              <a:rPr lang="en-US" dirty="0" err="1" smtClean="0">
                <a:latin typeface="Shivaji01" pitchFamily="2" charset="0"/>
              </a:rPr>
              <a:t>va&amp;ana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svaIkara.AapNa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navyaa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Aqa-yaugaamaQyao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AsaUna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ivalaMba</a:t>
            </a:r>
            <a:r>
              <a:rPr lang="en-US" dirty="0" smtClean="0">
                <a:latin typeface="Shivaji01" pitchFamily="2" charset="0"/>
              </a:rPr>
              <a:t> ,</a:t>
            </a:r>
            <a:r>
              <a:rPr lang="en-US" dirty="0" err="1" smtClean="0">
                <a:latin typeface="Shivaji01" pitchFamily="2" charset="0"/>
              </a:rPr>
              <a:t>cauka</a:t>
            </a:r>
            <a:r>
              <a:rPr lang="en-US" dirty="0" smtClean="0">
                <a:latin typeface="Shivaji01" pitchFamily="2" charset="0"/>
              </a:rPr>
              <a:t> ,</a:t>
            </a:r>
            <a:r>
              <a:rPr lang="en-US" dirty="0" err="1" smtClean="0">
                <a:latin typeface="Shivaji01" pitchFamily="2" charset="0"/>
              </a:rPr>
              <a:t>daoYa</a:t>
            </a:r>
            <a:r>
              <a:rPr lang="en-US" dirty="0" smtClean="0">
                <a:latin typeface="Shivaji01" pitchFamily="2" charset="0"/>
              </a:rPr>
              <a:t> ,]</a:t>
            </a:r>
            <a:r>
              <a:rPr lang="en-US" dirty="0" err="1" smtClean="0">
                <a:latin typeface="Shivaji01" pitchFamily="2" charset="0"/>
              </a:rPr>
              <a:t>iNavaa</a:t>
            </a:r>
            <a:r>
              <a:rPr lang="en-US" dirty="0" smtClean="0">
                <a:latin typeface="Shivaji01" pitchFamily="2" charset="0"/>
              </a:rPr>
              <a:t> ,[.</a:t>
            </a:r>
            <a:r>
              <a:rPr lang="en-US" dirty="0" err="1" smtClean="0">
                <a:latin typeface="Shivaji01" pitchFamily="2" charset="0"/>
              </a:rPr>
              <a:t>gaaoYTIMnaa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navyaa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Aqa-yaugaat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sqaana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naahI</a:t>
            </a:r>
            <a:r>
              <a:rPr lang="en-US" dirty="0" smtClean="0">
                <a:latin typeface="Shivaji01" pitchFamily="2" charset="0"/>
              </a:rPr>
              <a:t>.</a:t>
            </a:r>
          </a:p>
          <a:p>
            <a:r>
              <a:rPr lang="en-US" dirty="0" smtClean="0">
                <a:latin typeface="Shivaji01" pitchFamily="2" charset="0"/>
              </a:rPr>
              <a:t>3. </a:t>
            </a:r>
            <a:r>
              <a:rPr lang="en-US" dirty="0" err="1" smtClean="0">
                <a:latin typeface="Shivaji01" pitchFamily="2" charset="0"/>
              </a:rPr>
              <a:t>saMpUNa</a:t>
            </a:r>
            <a:r>
              <a:rPr lang="en-US" dirty="0" smtClean="0">
                <a:latin typeface="Shivaji01" pitchFamily="2" charset="0"/>
              </a:rPr>
              <a:t>- </a:t>
            </a:r>
            <a:r>
              <a:rPr lang="en-US" dirty="0" err="1" smtClean="0">
                <a:latin typeface="Shivaji01" pitchFamily="2" charset="0"/>
              </a:rPr>
              <a:t>gauNava</a:t>
            </a:r>
            <a:r>
              <a:rPr lang="en-US" dirty="0" smtClean="0">
                <a:latin typeface="Shivaji01" pitchFamily="2" charset="0"/>
              </a:rPr>
              <a:t>&lt;</a:t>
            </a:r>
            <a:r>
              <a:rPr lang="en-US" dirty="0" err="1" smtClean="0">
                <a:latin typeface="Shivaji01" pitchFamily="2" charset="0"/>
              </a:rPr>
              <a:t>aosaazI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saamaUihk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tpasaNaI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ina$pyaaogaI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Asalyaanao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tI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pQdtI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baMd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kra</a:t>
            </a:r>
            <a:r>
              <a:rPr lang="en-US" dirty="0" smtClean="0">
                <a:latin typeface="Shivaji01" pitchFamily="2" charset="0"/>
              </a:rPr>
              <a:t>.</a:t>
            </a:r>
          </a:p>
          <a:p>
            <a:r>
              <a:rPr lang="en-US" dirty="0" smtClean="0">
                <a:latin typeface="Shivaji01" pitchFamily="2" charset="0"/>
              </a:rPr>
              <a:t>4. </a:t>
            </a:r>
            <a:r>
              <a:rPr lang="en-US" dirty="0" err="1" smtClean="0">
                <a:latin typeface="Shivaji01" pitchFamily="2" charset="0"/>
              </a:rPr>
              <a:t>inaYza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ivaSvaasaacao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dIGa-kalaIna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saMbaMQa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inamaa</a:t>
            </a:r>
            <a:r>
              <a:rPr lang="en-US" dirty="0" smtClean="0">
                <a:latin typeface="Shivaji01" pitchFamily="2" charset="0"/>
              </a:rPr>
              <a:t>-Na </a:t>
            </a:r>
            <a:r>
              <a:rPr lang="en-US" dirty="0" err="1" smtClean="0">
                <a:latin typeface="Shivaji01" pitchFamily="2" charset="0"/>
              </a:rPr>
              <a:t>kra.kovaL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ikMmatica</a:t>
            </a:r>
            <a:r>
              <a:rPr lang="en-US" dirty="0" smtClean="0">
                <a:latin typeface="Shivaji01" pitchFamily="2" charset="0"/>
              </a:rPr>
              <a:t>{I </a:t>
            </a:r>
            <a:r>
              <a:rPr lang="en-US" dirty="0" err="1" smtClean="0">
                <a:latin typeface="Shivaji01" pitchFamily="2" charset="0"/>
              </a:rPr>
              <a:t>laavaUna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vastU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ivakNyaacaI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pQdtI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samaaPt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kra</a:t>
            </a:r>
            <a:r>
              <a:rPr lang="en-US" dirty="0" smtClean="0">
                <a:latin typeface="Shivaji01" pitchFamily="2" charset="0"/>
              </a:rPr>
              <a:t>.</a:t>
            </a:r>
          </a:p>
          <a:p>
            <a:r>
              <a:rPr lang="en-US" dirty="0" smtClean="0">
                <a:latin typeface="Shivaji01" pitchFamily="2" charset="0"/>
              </a:rPr>
              <a:t>5. ]%</a:t>
            </a:r>
            <a:r>
              <a:rPr lang="en-US" dirty="0" err="1" smtClean="0">
                <a:latin typeface="Shivaji01" pitchFamily="2" charset="0"/>
              </a:rPr>
              <a:t>padna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pQdtImaQyao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saat%yaanao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sauQaarNaa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k$na</a:t>
            </a:r>
            <a:r>
              <a:rPr lang="en-US" dirty="0" smtClean="0">
                <a:latin typeface="Shivaji01" pitchFamily="2" charset="0"/>
              </a:rPr>
              <a:t> ]%</a:t>
            </a:r>
            <a:r>
              <a:rPr lang="en-US" dirty="0" err="1" smtClean="0">
                <a:latin typeface="Shivaji01" pitchFamily="2" charset="0"/>
              </a:rPr>
              <a:t>padna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Kca</a:t>
            </a:r>
            <a:r>
              <a:rPr lang="en-US" dirty="0" smtClean="0">
                <a:latin typeface="Shivaji01" pitchFamily="2" charset="0"/>
              </a:rPr>
              <a:t>- </a:t>
            </a:r>
            <a:r>
              <a:rPr lang="en-US" dirty="0" err="1" smtClean="0">
                <a:latin typeface="Shivaji01" pitchFamily="2" charset="0"/>
              </a:rPr>
              <a:t>kmaI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kra</a:t>
            </a:r>
            <a:r>
              <a:rPr lang="en-US" dirty="0" smtClean="0">
                <a:latin typeface="Shivaji01" pitchFamily="2" charset="0"/>
              </a:rPr>
              <a:t>.</a:t>
            </a:r>
          </a:p>
          <a:p>
            <a:r>
              <a:rPr lang="en-US" dirty="0" smtClean="0">
                <a:latin typeface="Shivaji01" pitchFamily="2" charset="0"/>
              </a:rPr>
              <a:t>6. </a:t>
            </a:r>
            <a:r>
              <a:rPr lang="en-US" dirty="0" err="1" smtClean="0">
                <a:latin typeface="Shivaji01" pitchFamily="2" charset="0"/>
              </a:rPr>
              <a:t>kayaa-var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p`iSaxaNa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doNyaacyaa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AaQauinak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pQdtI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sau</a:t>
            </a:r>
            <a:r>
              <a:rPr lang="en-US" dirty="0" smtClean="0">
                <a:latin typeface="Shivaji01" pitchFamily="2" charset="0"/>
              </a:rPr>
              <a:t>$ </a:t>
            </a:r>
            <a:r>
              <a:rPr lang="en-US" dirty="0" err="1" smtClean="0">
                <a:latin typeface="Shivaji01" pitchFamily="2" charset="0"/>
              </a:rPr>
              <a:t>kra</a:t>
            </a:r>
            <a:r>
              <a:rPr lang="en-US" dirty="0" smtClean="0">
                <a:latin typeface="Shivaji01" pitchFamily="2" charset="0"/>
              </a:rPr>
              <a:t>.</a:t>
            </a:r>
          </a:p>
          <a:p>
            <a:r>
              <a:rPr lang="en-US" dirty="0" smtClean="0">
                <a:latin typeface="Shivaji01" pitchFamily="2" charset="0"/>
              </a:rPr>
              <a:t>7. ]&lt;</a:t>
            </a:r>
            <a:r>
              <a:rPr lang="en-US" dirty="0" err="1" smtClean="0">
                <a:latin typeface="Shivaji01" pitchFamily="2" charset="0"/>
              </a:rPr>
              <a:t>ama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naotR%va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inamaa</a:t>
            </a:r>
            <a:r>
              <a:rPr lang="en-US" dirty="0" smtClean="0">
                <a:latin typeface="Shivaji01" pitchFamily="2" charset="0"/>
              </a:rPr>
              <a:t>-Na </a:t>
            </a:r>
            <a:r>
              <a:rPr lang="en-US" dirty="0" err="1" smtClean="0">
                <a:latin typeface="Shivaji01" pitchFamily="2" charset="0"/>
              </a:rPr>
              <a:t>kra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</a:t>
            </a:r>
            <a:r>
              <a:rPr lang="en-US" dirty="0" smtClean="0">
                <a:latin typeface="Shivaji01" pitchFamily="2" charset="0"/>
              </a:rPr>
              <a:t> kma-caa</a:t>
            </a:r>
            <a:r>
              <a:rPr lang="en-US" dirty="0" smtClean="0">
                <a:latin typeface="Shivaji01"/>
              </a:rPr>
              <a:t>¹yaaMnaa </a:t>
            </a:r>
            <a:r>
              <a:rPr lang="en-US" dirty="0" err="1" smtClean="0">
                <a:latin typeface="Shivaji01"/>
              </a:rPr>
              <a:t>saahayya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krNyaasaazI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pya-vaoxaNa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kra</a:t>
            </a:r>
            <a:r>
              <a:rPr lang="en-US" dirty="0" smtClean="0">
                <a:latin typeface="Shivaji01"/>
              </a:rPr>
              <a:t>.</a:t>
            </a:r>
            <a:endParaRPr lang="en-US" dirty="0">
              <a:latin typeface="Shivaji01" pitchFamily="2" charset="0"/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855</Words>
  <Application>Microsoft Office PowerPoint</Application>
  <PresentationFormat>On-screen Show (4:3)</PresentationFormat>
  <Paragraphs>88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P`aastaivak </vt:lpstr>
      <vt:lpstr>saMpUNa- gauNava&lt;aa vyavasqaapnaacaI vyaa#yaa (Definition of Total Quality Management : TQM)</vt:lpstr>
      <vt:lpstr>saMpUNa---------------------------- gauNava&lt;aa vyavasqaapnaacaI vaOiSaYTyao  (Characteristics of TQM)</vt:lpstr>
      <vt:lpstr>Slide 5</vt:lpstr>
      <vt:lpstr>saMpUNa- gauNava&lt;aa vyavasqaapnaacaI maUlat&lt;vao ( Elements of TQM)</vt:lpstr>
      <vt:lpstr>saMpUNa- gauNava&lt;aa vyavasqaapna : ivacaarvaMtaMcao yaaogadana ( Contribution of TQM Thinkers)</vt:lpstr>
      <vt:lpstr>ba £ saaKLI p`itik`yaocaa pirNaama  ( Chain Reaction Effect)</vt:lpstr>
      <vt:lpstr>k£ DoimaMgacao caaOda mau_o  ( Deming’s Fourteen Points)</vt:lpstr>
      <vt:lpstr>Slide 10</vt:lpstr>
      <vt:lpstr>2£ jaaosaof jaur^na ( Joseph Juran)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saMpUNa- gauNava&lt;aa vyavasqaapna ( Total Quality Management : TQM)</dc:title>
  <dc:creator>nice com</dc:creator>
  <cp:lastModifiedBy>win7</cp:lastModifiedBy>
  <cp:revision>34</cp:revision>
  <dcterms:created xsi:type="dcterms:W3CDTF">2017-10-23T06:54:50Z</dcterms:created>
  <dcterms:modified xsi:type="dcterms:W3CDTF">2022-01-27T07:17:55Z</dcterms:modified>
</cp:coreProperties>
</file>